
<file path=[Content_Types].xml><?xml version="1.0" encoding="utf-8"?>
<Types xmlns="http://schemas.openxmlformats.org/package/2006/content-types">
  <Default Extension="svg" ContentType="image/svg+xml"/>
  <Default Extension="wmf" ContentType="image/x-wmf"/>
  <Default Extension="gif" ContentType="image/gif"/>
  <Default Extension="png" ContentType="image/png"/>
  <Default Extension="jpg" ContentType="image/jpeg"/>
  <Default Extension="jpeg" ContentType="image/jpeg"/>
  <Default Extension="xml" ContentType="application/xml"/>
  <Default Extension="rels" ContentType="application/vnd.openxmlformats-package.relationships+xml"/>
  <Default Extension="bin" ContentType="application/vnd.openxmlformats-officedocument.oleObject"/>
  <Override PartName="/ppt/notesSlides/notesSlide60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59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52.xml" ContentType="application/vnd.openxmlformats-officedocument.presentationml.slide+xml"/>
  <Override PartName="/ppt/slides/slide50.xml" ContentType="application/vnd.openxmlformats-officedocument.presentationml.slide+xml"/>
  <Override PartName="/ppt/slides/slide47.xml" ContentType="application/vnd.openxmlformats-officedocument.presentationml.slide+xml"/>
  <Override PartName="/ppt/slides/slide46.xml" ContentType="application/vnd.openxmlformats-officedocument.presentationml.slide+xml"/>
  <Override PartName="/ppt/slides/slide45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43.xml" ContentType="application/vnd.openxmlformats-officedocument.presentationml.slide+xml"/>
  <Override PartName="/ppt/slides/slide39.xml" ContentType="application/vnd.openxmlformats-officedocument.presentationml.slide+xml"/>
  <Override PartName="/ppt/slides/slide37.xml" ContentType="application/vnd.openxmlformats-officedocument.presentationml.slide+xml"/>
  <Override PartName="/ppt/notesSlides/notesSlide46.xml" ContentType="application/vnd.openxmlformats-officedocument.presentationml.notesSlide+xml"/>
  <Override PartName="/ppt/slides/slide51.xml" ContentType="application/vnd.openxmlformats-officedocument.presentationml.slide+xml"/>
  <Override PartName="/ppt/notesSlides/notesSlide28.xml" ContentType="application/vnd.openxmlformats-officedocument.presentationml.notesSlide+xml"/>
  <Override PartName="/ppt/slides/slide36.xml" ContentType="application/vnd.openxmlformats-officedocument.presentationml.slide+xml"/>
  <Override PartName="/ppt/slides/slide34.xml" ContentType="application/vnd.openxmlformats-officedocument.presentationml.slide+xml"/>
  <Override PartName="/ppt/notesSlides/notesSlide12.xml" ContentType="application/vnd.openxmlformats-officedocument.presentationml.notes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notesSlides/notesSlide16.xml" ContentType="application/vnd.openxmlformats-officedocument.presentationml.notesSlide+xml"/>
  <Override PartName="/ppt/slides/slide29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19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notesSlides/notesSlide19.xml" ContentType="application/vnd.openxmlformats-officedocument.presentationml.notesSlide+xml"/>
  <Override PartName="/ppt/slides/slide13.xml" ContentType="application/vnd.openxmlformats-officedocument.presentationml.slide+xml"/>
  <Override PartName="/ppt/notesSlides/notesSlide26.xml" ContentType="application/vnd.openxmlformats-officedocument.presentationml.notesSlide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notesSlides/notesSlide15.xml" ContentType="application/vnd.openxmlformats-officedocument.presentationml.notesSlide+xml"/>
  <Override PartName="/ppt/slides/slide33.xml" ContentType="application/vnd.openxmlformats-officedocument.presentationml.slide+xml"/>
  <Override PartName="/ppt/slides/slide8.xml" ContentType="application/vnd.openxmlformats-officedocument.presentationml.slide+xml"/>
  <Override PartName="/ppt/slides/slide12.xml" ContentType="application/vnd.openxmlformats-officedocument.presentationml.slide+xml"/>
  <Override PartName="/ppt/slides/slide3.xml" ContentType="application/vnd.openxmlformats-officedocument.presentationml.slide+xml"/>
  <Override PartName="/ppt/slides/slide15.xml" ContentType="application/vnd.openxmlformats-officedocument.presentationml.slide+xml"/>
  <Override PartName="/ppt/notesSlides/notesSlide4.xml" ContentType="application/vnd.openxmlformats-officedocument.presentationml.notesSlide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s/slide25.xml" ContentType="application/vnd.openxmlformats-officedocument.presentationml.slide+xml"/>
  <Override PartName="/ppt/slideLayouts/slideLayout17.xml" ContentType="application/vnd.openxmlformats-officedocument.presentationml.slideLayout+xml"/>
  <Override PartName="/ppt/slides/slide21.xml" ContentType="application/vnd.openxmlformats-officedocument.presentationml.slide+xml"/>
  <Override PartName="/ppt/notesSlides/notesSlide35.xml" ContentType="application/vnd.openxmlformats-officedocument.presentationml.notesSlide+xml"/>
  <Override PartName="/ppt/slides/slide7.xml" ContentType="application/vnd.openxmlformats-officedocument.presentationml.slide+xml"/>
  <Override PartName="/ppt/slides/slide57.xml" ContentType="application/vnd.openxmlformats-officedocument.presentationml.slide+xml"/>
  <Override PartName="/ppt/slideLayouts/slideLayout13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Layouts/slideLayout9.xml" ContentType="application/vnd.openxmlformats-officedocument.presentationml.slideLayout+xml"/>
  <Override PartName="/ppt/slides/slide35.xml" ContentType="application/vnd.openxmlformats-officedocument.presentationml.slide+xml"/>
  <Override PartName="/ppt/slideLayouts/slideLayout14.xml" ContentType="application/vnd.openxmlformats-officedocument.presentationml.slideLayout+xml"/>
  <Override PartName="/ppt/slides/slide1.xml" ContentType="application/vnd.openxmlformats-officedocument.presentationml.slide+xml"/>
  <Override PartName="/ppt/notesSlides/notesSlide48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41.xml" ContentType="application/vnd.openxmlformats-officedocument.presentationml.notesSlide+xml"/>
  <Override PartName="/ppt/slides/slide26.xml" ContentType="application/vnd.openxmlformats-officedocument.presentationml.slide+xml"/>
  <Override PartName="/ppt/notesSlides/notesSlide39.xml" ContentType="application/vnd.openxmlformats-officedocument.presentationml.notesSlide+xml"/>
  <Override PartName="/ppt/slideLayouts/slideLayout8.xml" ContentType="application/vnd.openxmlformats-officedocument.presentationml.slideLayout+xml"/>
  <Override PartName="/ppt/slides/slide27.xml" ContentType="application/vnd.openxmlformats-officedocument.presentationml.slide+xml"/>
  <Override PartName="/ppt/slides/slide48.xml" ContentType="application/vnd.openxmlformats-officedocument.presentationml.slide+xml"/>
  <Override PartName="/ppt/slides/slide4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s/slide5.xml" ContentType="application/vnd.openxmlformats-officedocument.presentationml.slide+xml"/>
  <Override PartName="/ppt/notesSlides/notesSlide47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Slides/notesSlide23.xml" ContentType="application/vnd.openxmlformats-officedocument.presentationml.notesSlide+xml"/>
  <Override PartName="/ppt/slideLayouts/slideLayout15.xml" ContentType="application/vnd.openxmlformats-officedocument.presentationml.slideLayout+xml"/>
  <Override PartName="/ppt/notesSlides/notesSlide43.xml" ContentType="application/vnd.openxmlformats-officedocument.presentationml.notesSlide+xml"/>
  <Override PartName="/ppt/notesMasters/notesMaster1.xml" ContentType="application/vnd.openxmlformats-officedocument.presentationml.notesMaster+xml"/>
  <Override PartName="/ppt/slides/slide44.xml" ContentType="application/vnd.openxmlformats-officedocument.presentationml.slide+xml"/>
  <Override PartName="/ppt/slides/slide6.xml" ContentType="application/vnd.openxmlformats-officedocument.presentationml.slide+xml"/>
  <Override PartName="/docProps/custom.xml" ContentType="application/vnd.openxmlformats-officedocument.custom-properties+xml"/>
  <Override PartName="/ppt/slides/slide24.xml" ContentType="application/vnd.openxmlformats-officedocument.presentationml.slide+xml"/>
  <Override PartName="/ppt/notesSlides/notesSlide17.xml" ContentType="application/vnd.openxmlformats-officedocument.presentationml.notesSlide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slides/slide28.xml" ContentType="application/vnd.openxmlformats-officedocument.presentationml.slide+xml"/>
  <Override PartName="/ppt/slides/slide53.xml" ContentType="application/vnd.openxmlformats-officedocument.presentationml.slide+xml"/>
  <Override PartName="/ppt/theme/theme1.xml" ContentType="application/vnd.openxmlformats-officedocument.theme+xml"/>
  <Override PartName="/ppt/slides/slide16.xml" ContentType="application/vnd.openxmlformats-officedocument.presentationml.slide+xml"/>
  <Override PartName="/ppt/slides/slide4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60.xml" ContentType="application/vnd.openxmlformats-officedocument.presentationml.slide+xml"/>
  <Override PartName="/ppt/slides/slide2.xml" ContentType="application/vnd.openxmlformats-officedocument.presentationml.slide+xml"/>
  <Override PartName="/ppt/slideLayouts/slideLayout16.xml" ContentType="application/vnd.openxmlformats-officedocument.presentationml.slideLayout+xml"/>
  <Override PartName="/ppt/slides/slide58.xml" ContentType="application/vnd.openxmlformats-officedocument.presentationml.slid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slides/slide49.xml" ContentType="application/vnd.openxmlformats-officedocument.presentationml.slide+xml"/>
  <Override PartName="/ppt/notesSlides/notesSlide55.xml" ContentType="application/vnd.openxmlformats-officedocument.presentationml.notesSlide+xml"/>
  <Override PartName="/ppt/slideLayouts/slideLayout6.xml" ContentType="application/vnd.openxmlformats-officedocument.presentationml.slideLayout+xml"/>
  <Override PartName="/ppt/slides/slide38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54.xml" ContentType="application/vnd.openxmlformats-officedocument.presentationml.slide+xml"/>
  <Override PartName="/ppt/notesSlides/notesSlide22.xml" ContentType="application/vnd.openxmlformats-officedocument.presentationml.notesSlide+xml"/>
  <Override PartName="/ppt/presentation.xml" ContentType="application/vnd.openxmlformats-officedocument.presentationml.presentation.main+xml"/>
  <Override PartName="/ppt/slideLayouts/slideLayout18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64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</p:sldIdLst>
  <p:sldSz cx="12192000" cy="6858000"/>
  <p:notesSz cx="6858000" cy="9144000"/>
  <p:defaultTextStyle>
    <a:defPPr>
      <a:defRPr lang="de-DE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>
              <a:solidFill>
                <a:schemeClr val="lt1"/>
              </a:solidFill>
            </a:ln>
          </a:left>
          <a:right>
            <a:ln w="12700">
              <a:solidFill>
                <a:schemeClr val="lt1"/>
              </a:solidFill>
            </a:ln>
          </a:right>
          <a:top>
            <a:ln w="12700">
              <a:solidFill>
                <a:schemeClr val="lt1"/>
              </a:solidFill>
            </a:ln>
          </a:top>
          <a:bottom>
            <a:ln w="12700">
              <a:solidFill>
                <a:schemeClr val="lt1"/>
              </a:solidFill>
            </a:ln>
          </a:bottom>
          <a:insideH>
            <a:ln w="12700">
              <a:solidFill>
                <a:schemeClr val="lt1"/>
              </a:solidFill>
            </a:ln>
          </a:insideH>
          <a:insideV>
            <a:ln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  <a:fill>
          <a:solidFill>
            <a:schemeClr val="accent1">
              <a:tint val="40000"/>
            </a:schemeClr>
          </a:solidFill>
        </a:fill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seCell>
      <a:tcStyle>
        <a:tcBdr/>
      </a:tcStyle>
    </a:seCell>
    <a:swCell>
      <a:tcStyle>
        <a:tcBdr/>
      </a:tcStyle>
    </a:swCell>
    <a:firstRow>
      <a:tcTxStyle b="on">
        <a:fontRef idx="minor">
          <a:prstClr val="black"/>
        </a:fontRef>
        <a:schemeClr val="lt1"/>
      </a:tcTxStyle>
      <a:tcStyle>
        <a:tcBdr>
          <a:bottom>
            <a:ln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howGuides="1" snapToGrid="0">
      <p:cViewPr varScale="1">
        <p:scale>
          <a:sx n="157" d="100"/>
          <a:sy n="157" d="100"/>
        </p:scale>
        <p:origin x="624" y="168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 /><Relationship Id="rId66" Type="http://schemas.openxmlformats.org/officeDocument/2006/relationships/tableStyles" Target="tableStyles.xml" /><Relationship Id="rId67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9DECA62E-2216-4960-A875-4D2633F4A404}" type="datetimeFigureOut">
              <a:rPr lang="de-DE"/>
              <a:t>13.07.22</a:t>
            </a:fld>
            <a:endParaRPr lang="de-DE"/>
          </a:p>
        </p:txBody>
      </p:sp>
      <p:sp>
        <p:nvSpPr>
          <p:cNvPr id="4" name="Folienbildplatzhalter 3"/>
          <p:cNvSpPr>
            <a:spLocks noChangeAspect="1" noGrp="1" noRot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1F93703-73BA-47D5-8B02-C172375928DA}" type="slidenum">
              <a:rPr lang="de-DE"/>
              <a:t>‹Nr.›</a:t>
            </a:fld>
            <a:endParaRPr lang="de-D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 ?>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 ?>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 ?>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 ?>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 ?>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 ?>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 ?>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 ?>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 ?>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 ?>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 ?>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 ?>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 ?>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 ?>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 ?>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 ?>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 ?>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 ?>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 ?>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056CF3-BF82-A6D6-5D5F-7F90CBD602C2}" type="slidenum">
              <a:rPr/>
              <a:t/>
            </a:fld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233955-B73B-F694-5C01-02F873BD6F35}" type="slidenum">
              <a:rPr/>
              <a:t/>
            </a:fld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169987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1017261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484526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0EC75CF-3E09-0E13-E450-04A64742EBEB}" type="slidenum">
              <a:rPr/>
              <a:t/>
            </a:fld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67665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8927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3110479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55F6CD-EB64-A339-D138-D8ED74C1C0B4}" type="slidenum">
              <a:rPr/>
              <a:t/>
            </a:fld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D2C1ECD0-DD48-754E-842A-3559A3331BB4}" type="slidenum">
              <a:rPr/>
              <a:t/>
            </a:fld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73168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8742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2098549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85BACB8-81E8-43E2-93F8-C76B53D8EF92}" type="slidenum">
              <a:rPr/>
              <a:t/>
            </a:fld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99664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946920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62432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EFC00D0-7B35-652E-DBD7-BD7F75B8D97E}" type="slidenum">
              <a:rPr/>
              <a:t/>
            </a:fld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2826270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0349983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532534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C68AA1B-0A56-4199-C000-6D68003F4A40}" type="slidenum">
              <a:rPr/>
              <a:t/>
            </a:fld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825193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359798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63311455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8BCC137-C771-F293-66A2-F7774AC72807}" type="slidenum">
              <a:rPr/>
              <a:t/>
            </a:fld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5676785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78030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6574803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9D5E48A-06F7-2E9D-AF71-8F428F6E0148}" type="slidenum">
              <a:rPr/>
              <a:t/>
            </a:fld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139927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3714539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73165047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E978F36-E408-3740-A3B9-4CDFFA13ACB7}" type="slidenum">
              <a:rPr/>
              <a:t/>
            </a:fld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C0AECA5-447F-4093-AB28-6FE08A5ED8BC}" type="slidenum">
              <a:rPr/>
              <a:t/>
            </a:fld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6F8159-ADBD-765D-76B1-F88159CC3F63}" type="slidenum">
              <a:rPr/>
              <a:t/>
            </a:fld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FF23281-F32C-B835-FCA9-B3C7735D983B}" type="slidenum">
              <a:rPr/>
              <a:t/>
            </a:fld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83723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2452196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80714659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18F8ED8-7D63-EFB8-C5CF-02A630E44C5C}" type="slidenum">
              <a:rPr/>
              <a:t/>
            </a:fld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47991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5423727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1916922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BE7EB8-43FF-268F-CD97-B0555B364015}" type="slidenum">
              <a:rPr/>
              <a:t/>
            </a:fld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01B6BB-1441-2B26-CD86-D243F90F32CC}" type="slidenum">
              <a:rPr/>
              <a:t/>
            </a:fld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63407FA-D76E-F2F5-7D11-A6E2990A4207}" type="slidenum">
              <a:rPr/>
              <a:t/>
            </a:fld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21042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009216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506090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0EF1CD7-9552-2602-7C6D-CA9AF00E1760}" type="slidenum">
              <a:rPr/>
              <a:t/>
            </a:fld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7284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248168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9028423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95A07DD-67D3-BBBA-94AB-278426678690}" type="slidenum">
              <a:rPr/>
              <a:t/>
            </a:fld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2623054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925640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98156256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5C5AD09-FFDD-1ACB-C9FB-EFA134EB30E4}" type="slidenum">
              <a:rPr/>
              <a:t/>
            </a:fld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53416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4738140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5038775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20B7F4-A63D-E727-F7F1-25687BF3210C}" type="slidenum">
              <a:rPr/>
              <a:t/>
            </a:fld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6F55B73-0C90-3B4A-2507-548057B57AA9}" type="slidenum">
              <a:rPr/>
              <a:t/>
            </a:fld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68662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261616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8301520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BA1A2E-A087-6BDB-DE81-287EC416D286}" type="slidenum">
              <a:rPr/>
              <a:t/>
            </a:fld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609871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484461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973028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C07AD7B-CE93-83B9-43B7-6E1B16F2C779}" type="slidenum">
              <a:rPr/>
              <a:t/>
            </a:fld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0334856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8691587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85409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5EF5745-13E3-49FE-D0F8-47932C411E3D}" type="slidenum">
              <a:rPr/>
              <a:t/>
            </a:fld>
            <a:endParaRPr/>
          </a:p>
        </p:txBody>
      </p:sp>
    </p:spTree>
  </p:cSld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232EB55-2A7B-7056-B5F0-9980AEF9D340}" type="slidenum">
              <a:rPr/>
              <a:t/>
            </a:fld>
            <a:endParaRPr/>
          </a:p>
        </p:txBody>
      </p:sp>
    </p:spTree>
  </p:cSld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400152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4619416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01176136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31009FE-47BA-804A-4A91-2542712E6F90}" type="slidenum">
              <a:rPr/>
              <a:t/>
            </a:fld>
            <a:endParaRPr/>
          </a:p>
        </p:txBody>
      </p:sp>
    </p:spTree>
  </p:cSld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961634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92373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30731611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AB65EB1-15A4-620A-A3EF-2F9ECA4A6041}" type="slidenum">
              <a:rPr/>
              <a:t/>
            </a:fld>
            <a:endParaRPr/>
          </a:p>
        </p:txBody>
      </p:sp>
    </p:spTree>
  </p:cSld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688340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4878854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238398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8BE013E-D9E0-AD8E-6457-547BFD6CECD9}" type="slidenum">
              <a:rPr/>
              <a:t/>
            </a:fld>
            <a:endParaRPr/>
          </a:p>
        </p:txBody>
      </p:sp>
    </p:spTree>
  </p:cSld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104952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508141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5915368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043C07-2FE7-A59A-CA78-F893E01F3CB5}" type="slidenum">
              <a:rPr/>
              <a:t/>
            </a:fld>
            <a:endParaRPr/>
          </a:p>
        </p:txBody>
      </p:sp>
    </p:spTree>
  </p:cSld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290288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11012809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289953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542BB89E-17ED-B6C2-A6A2-84B45652092D}" type="slidenum">
              <a:rPr/>
              <a:t/>
            </a:fld>
            <a:endParaRPr/>
          </a:p>
        </p:txBody>
      </p:sp>
    </p:spTree>
  </p:cSld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B5BE73-7B17-CE3A-7CF5-E00E220C1B67}" type="slidenum">
              <a:rPr/>
              <a:t/>
            </a:fld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996782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6851266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57715606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C2F0A3-5166-FE39-AE85-0A1F644633A5}" type="slidenum">
              <a:rPr/>
              <a:t/>
            </a:fld>
            <a:endParaRPr/>
          </a:p>
        </p:txBody>
      </p:sp>
    </p:spTree>
  </p:cSld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6367692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63189501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006036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CCF99EC-1B67-BA1E-D1BA-36B18F2B49CB}" type="slidenum">
              <a:rPr/>
              <a:t/>
            </a:fld>
            <a:endParaRPr/>
          </a:p>
        </p:txBody>
      </p:sp>
    </p:spTree>
  </p:cSld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2A68EEA-DF92-CDF3-AC84-2FA610914FF2}" type="slidenum">
              <a:rPr/>
              <a:t/>
            </a:fld>
            <a:endParaRPr/>
          </a:p>
        </p:txBody>
      </p:sp>
    </p:spTree>
  </p:cSld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DF9BC80-DA6B-5C16-9A8E-AC82620A25D5}" type="slidenum">
              <a:rPr/>
              <a:t/>
            </a:fld>
            <a:endParaRPr/>
          </a:p>
        </p:txBody>
      </p:sp>
    </p:spTree>
  </p:cSld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4837958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5171106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21444304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61A6A2-C4B8-5D1D-255F-70D0C80F0A84}" type="slidenum">
              <a:rPr/>
              <a:t/>
            </a:fld>
            <a:endParaRPr/>
          </a:p>
        </p:txBody>
      </p:sp>
    </p:spTree>
  </p:cSld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E84A180-9413-237F-3645-7E67585A6CAF}" type="slidenum">
              <a:rPr/>
              <a:t/>
            </a:fld>
            <a:endParaRPr/>
          </a:p>
        </p:txBody>
      </p:sp>
    </p:spTree>
  </p:cSld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15092A1-EFC0-DA26-DFB5-5A70DA5ECA70}" type="slidenum">
              <a:rPr/>
              <a:t/>
            </a:fld>
            <a:endParaRPr/>
          </a:p>
        </p:txBody>
      </p:sp>
    </p:spTree>
  </p:cSld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511AF5A-F28F-587D-F6D2-A8E39E71B2B4}" type="slidenum">
              <a:rPr/>
              <a:t/>
            </a:fld>
            <a:endParaRPr/>
          </a:p>
        </p:txBody>
      </p:sp>
    </p:spTree>
  </p:cSld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3112653-5D48-589B-7652-7540F7C602CE}" type="slidenum">
              <a:rPr/>
              <a:t/>
            </a:fld>
            <a:endParaRPr/>
          </a:p>
        </p:txBody>
      </p:sp>
    </p:spTree>
  </p:cSld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06C42393-0B76-0367-05AF-944D82C658EE}" type="slidenum">
              <a:rPr/>
              <a:t/>
            </a:fld>
            <a:endParaRPr/>
          </a:p>
        </p:txBody>
      </p:sp>
    </p:spTree>
  </p:cSld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A77E946-5576-D8F1-50AB-8C8D192EC571}" type="slidenum">
              <a:rPr/>
              <a:t/>
            </a:fld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D7F6D8E-C5FB-1F6E-8A36-F6A8EF8F153B}" type="slidenum">
              <a:rPr/>
              <a:t/>
            </a:fld>
            <a:endParaRPr/>
          </a:p>
        </p:txBody>
      </p:sp>
    </p:spTree>
  </p:cSld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8A02FF60-2C95-31C4-5053-B8296C697BBE}" type="slidenum">
              <a:rPr/>
              <a:t/>
            </a:fld>
            <a:endParaRPr/>
          </a:p>
        </p:txBody>
      </p:sp>
    </p:spTree>
  </p:cSld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B13EBFF7-EC1B-C008-20FA-7F325F219D6F}" type="slidenum">
              <a:rPr/>
              <a:t/>
            </a:fld>
            <a:endParaRPr/>
          </a:p>
        </p:txBody>
      </p:sp>
    </p:spTree>
  </p:cSld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968922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73462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3361946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C72AC0BC-4452-D7AE-BC44-E30DD930F32F}" type="slidenum">
              <a:rPr/>
              <a:t/>
            </a:fld>
            <a:endParaRPr/>
          </a:p>
        </p:txBody>
      </p:sp>
    </p:spTree>
  </p:cSld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270634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1368782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4631402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7B6AC4D8-F29E-10AB-0074-003D65F229C7}" type="slidenum">
              <a:rPr/>
              <a:t/>
            </a:fld>
            <a:endParaRPr/>
          </a:p>
        </p:txBody>
      </p:sp>
    </p:spTree>
  </p:cSld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27F56445-6C58-A8CD-7A57-217D70B89B19}" type="slidenum">
              <a:rPr/>
              <a:t/>
            </a:fld>
            <a:endParaRPr/>
          </a:p>
        </p:txBody>
      </p:sp>
    </p:spTree>
  </p:cSld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191D39C-0062-1EE8-C96C-83947599A4BF}" type="slidenum">
              <a:rPr/>
              <a:t/>
            </a:fld>
            <a:endParaRPr/>
          </a:p>
        </p:txBody>
      </p:sp>
    </p:spTree>
  </p:cSld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9882594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9052501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67717644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662428A-18E6-D4EE-7A11-245960D3B44A}" type="slidenum">
              <a:rPr/>
              <a:t/>
            </a:fld>
            <a:endParaRPr/>
          </a:p>
        </p:txBody>
      </p:sp>
    </p:spTree>
  </p:cSld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F59B8C10-2C52-184F-30B8-0D5CAFAA378A}" type="slidenum">
              <a:rPr/>
              <a:t/>
            </a:fld>
            <a:endParaRPr/>
          </a:p>
        </p:txBody>
      </p:sp>
    </p:spTree>
  </p:cSld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A4FF85F-122D-DF6B-6A9B-10E7C727D208}" type="slidenum">
              <a:rPr/>
              <a:t/>
            </a:fld>
            <a:endParaRPr/>
          </a:p>
        </p:txBody>
      </p:sp>
    </p:spTree>
  </p:cSld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A8119E15-E60D-5078-5B7C-2496C5AA493C}" type="slidenum">
              <a:rPr/>
              <a:t/>
            </a:fld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645766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0363532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1646925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40F4D0C0-FD7D-28AE-DDA7-04599A823905}" type="slidenum">
              <a:rPr/>
              <a:t/>
            </a:fld>
            <a:endParaRPr/>
          </a:p>
        </p:txBody>
      </p:sp>
    </p:spTree>
  </p:cSld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3DE6A733-C23A-B35F-E9D6-22E86AFC1916}" type="slidenum">
              <a:rPr/>
              <a:t/>
            </a:fld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19B97D5E-076A-FA70-5D6F-380D325F5122}" type="slidenum">
              <a:rPr/>
              <a:t/>
            </a:fld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EDB9274E-65D4-B84D-861A-DF9794162224}" type="slidenum">
              <a:rPr/>
              <a:t/>
            </a:fld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fld id="{61C1F702-798B-A944-83D0-0D12F4C0A614}" type="slidenum">
              <a:rPr/>
              <a:t/>
            </a:fld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Titelbild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8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65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20163" y="2913731"/>
            <a:ext cx="4979505" cy="103053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Willkommen</a:t>
            </a:r>
            <a:endParaRPr/>
          </a:p>
        </p:txBody>
      </p:sp>
      <p:sp>
        <p:nvSpPr>
          <p:cNvPr id="56" name="Rechteck 55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57" name="Gruppieren 56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8" name="Gerader Verbinder 5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feld 58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60" name="Gruppieren 59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63" name="Gruppieren 62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66" name="Gruppieren 65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69" name="Gruppieren 68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72" name="Gruppieren 71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75" name="Gruppieren 74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78" name="Gruppieren 77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81" name="Gruppieren 80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84" name="Gerader Verbinder 83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ieren 84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6" name="Gerader Verbinder 8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Textfeld 86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3" name="Gruppieren 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140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1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2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3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4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5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6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7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8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49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0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1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2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3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4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5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6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7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8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59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0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200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185245664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9205954" y="300703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Bildfolie | mit Störer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" name="Bildplatzhalter 8"/>
          <p:cNvSpPr>
            <a:spLocks noGrp="1"/>
          </p:cNvSpPr>
          <p:nvPr>
            <p:ph type="pic" sz="quarter" idx="13" hasCustomPrompt="1"/>
          </p:nvPr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518319" y="3431381"/>
            <a:ext cx="3571200" cy="2769394"/>
          </a:xfrm>
          <a:prstGeom prst="rect">
            <a:avLst/>
          </a:prstGeom>
          <a:solidFill>
            <a:schemeClr val="bg1"/>
          </a:solidFill>
        </p:spPr>
        <p:txBody>
          <a:bodyPr wrap="square" lIns="180000" tIns="180000" rIns="360000" bIns="180000">
            <a:no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grpSp>
        <p:nvGrpSpPr>
          <p:cNvPr id="4" name="Gruppieren 3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5" name="Gerader Verbinder 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feld 5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8" name="Gruppieren 7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2" name="Gruppieren 11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3" name="Gerader Verbinder 1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15" name="Gruppieren 14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18" name="Gruppieren 17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21" name="Gruppieren 20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24" name="Gruppieren 23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27" name="Gruppieren 26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30" name="Gruppieren 29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33" name="Gerader Verbinder 32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uppieren 33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35" name="Gerader Verbinder 3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feld 35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1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2D4C7B6-65DB-4651-9D6D-787BD251B230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3" name="Titel 12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11157746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11157746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2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6074B9-4BBE-42DB-8ECC-1B8A75D6203E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4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5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6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6206331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7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6206331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folie | 3x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FCBA888-8294-4426-A426-0D17B6B1880D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18" name="Titel 17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21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7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518317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3" name="Bildplatzhalter 8"/>
          <p:cNvSpPr>
            <a:spLocks noGrp="1"/>
          </p:cNvSpPr>
          <p:nvPr>
            <p:ph type="pic" sz="quarter" idx="27" hasCustomPrompt="1"/>
          </p:nvPr>
        </p:nvSpPr>
        <p:spPr bwMode="auto">
          <a:xfrm>
            <a:off x="8106305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8"/>
          </p:nvPr>
        </p:nvSpPr>
        <p:spPr bwMode="auto">
          <a:xfrm>
            <a:off x="8106305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5" name="Bildplatzhalter 8"/>
          <p:cNvSpPr>
            <a:spLocks noGrp="1"/>
          </p:cNvSpPr>
          <p:nvPr>
            <p:ph type="pic" sz="quarter" idx="29" hasCustomPrompt="1"/>
          </p:nvPr>
        </p:nvSpPr>
        <p:spPr bwMode="auto">
          <a:xfrm>
            <a:off x="4312311" y="1631156"/>
            <a:ext cx="3569758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26" name="Textplatzhalter 10"/>
          <p:cNvSpPr>
            <a:spLocks noGrp="1"/>
          </p:cNvSpPr>
          <p:nvPr>
            <p:ph type="body" sz="quarter" idx="30"/>
          </p:nvPr>
        </p:nvSpPr>
        <p:spPr bwMode="auto">
          <a:xfrm>
            <a:off x="4312311" y="5690271"/>
            <a:ext cx="3569758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2F894D4-C9B8-4F96-8FF6-79E826889C55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59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11155366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3DA0F4A-AEAE-4C58-AA76-7EADB0FF7089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57</a:t>
            </a:fld>
            <a:endParaRPr lang="de-DE"/>
          </a:p>
        </p:txBody>
      </p:sp>
      <p:sp>
        <p:nvSpPr>
          <p:cNvPr id="8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7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9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Inhaltsplatzhalter 7"/>
          <p:cNvSpPr>
            <a:spLocks noGrp="1"/>
          </p:cNvSpPr>
          <p:nvPr>
            <p:ph sz="quarter" idx="39" hasCustomPrompt="1"/>
          </p:nvPr>
        </p:nvSpPr>
        <p:spPr bwMode="auto">
          <a:xfrm>
            <a:off x="6206330" y="1631156"/>
            <a:ext cx="5469733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Inhaltsfolie | mit Tex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E4667C9-4C75-43A9-95B7-0690D6F29CA5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/>
          </p:nvPr>
        </p:nvSpPr>
        <p:spPr bwMode="auto">
          <a:xfrm>
            <a:off x="8104861" y="1631156"/>
            <a:ext cx="3571200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9" name="Inhaltsplatzhalter 7"/>
          <p:cNvSpPr>
            <a:spLocks noGrp="1"/>
          </p:cNvSpPr>
          <p:nvPr>
            <p:ph sz="quarter" idx="16" hasCustomPrompt="1"/>
          </p:nvPr>
        </p:nvSpPr>
        <p:spPr bwMode="auto">
          <a:xfrm>
            <a:off x="518317" y="1631157"/>
            <a:ext cx="7363752" cy="4569620"/>
          </a:xfrm>
        </p:spPr>
        <p:txBody>
          <a:bodyPr/>
          <a:lstStyle/>
          <a:p>
            <a:pPr lvl="0"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Nur Titel | Grau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8C462FD0-9E74-4D67-97DA-C8DBAA1AE5FF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57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9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60" name="Textplatzhalter 9"/>
          <p:cNvSpPr>
            <a:spLocks noGrp="1"/>
          </p:cNvSpPr>
          <p:nvPr>
            <p:ph type="body" sz="quarter" idx="23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61" name="Freihandform: Form 60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grpSp>
        <p:nvGrpSpPr>
          <p:cNvPr id="11" name="Gruppieren 10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2" name="Gerader Verbinder 1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feld 1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4" name="Gruppieren 1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5" name="Gerader Verbinder 1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7" name="Gruppieren 16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8" name="Gerader Verbinder 1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feld 18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20" name="Gruppieren 19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1" name="Gerader Verbinder 2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feld 21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23" name="Gruppieren 22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4" name="Gerader Verbinder 2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feld 24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26" name="Gruppieren 25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7" name="Gerader Verbinder 2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feld 27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29" name="Gruppieren 28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0" name="Gerader Verbinder 2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feld 30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32" name="Gruppieren 31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3" name="Gerader Verbinder 3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feld 33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35" name="Gruppieren 34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6" name="Gerader Verbinder 35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feld 36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38" name="Gerader Verbinder 37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uppieren 38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0" name="Gerader Verbinder 3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pic>
        <p:nvPicPr>
          <p:cNvPr id="342385909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9822060" y="311108"/>
            <a:ext cx="774000" cy="388800"/>
          </a:xfrm>
          <a:prstGeom prst="rect">
            <a:avLst/>
          </a:prstGeom>
        </p:spPr>
      </p:pic>
      <p:sp>
        <p:nvSpPr>
          <p:cNvPr id="913669067" name=""/>
          <p:cNvSpPr txBox="1"/>
          <p:nvPr/>
        </p:nvSpPr>
        <p:spPr bwMode="auto">
          <a:xfrm flipH="0" flipV="0">
            <a:off x="11597834" y="6588945"/>
            <a:ext cx="110329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58</a:t>
            </a:r>
            <a:endParaRPr sz="80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Nur Titel | weiß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AD94168-1D2E-414B-9AFB-B7BB2EA3568F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Zita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64EDA59-479C-41C3-99F0-9A24DD470063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18317" y="1631155"/>
            <a:ext cx="11157746" cy="456961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180000" rIns="180000" bIns="180000" rtlCol="0" anchor="ctr"/>
          <a:lstStyle/>
          <a:p>
            <a:pPr marL="0" marR="0" indent="0" algn="l" defTabSz="914400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/>
              <a:buNone/>
              <a:defRPr/>
            </a:pPr>
            <a:endParaRPr lang="de-DE" sz="1600" b="0" i="0" u="none" strike="noStrike" cap="none" spc="0">
              <a:ln>
                <a:noFill/>
              </a:ln>
              <a:solidFill>
                <a:srgbClr val="041E42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2497190" y="2835964"/>
            <a:ext cx="7200000" cy="2160000"/>
          </a:xfrm>
        </p:spPr>
        <p:txBody>
          <a:bodyPr rIns="0" anchor="ctr" anchorCtr="0">
            <a:normAutofit/>
          </a:bodyPr>
          <a:lstStyle>
            <a:lvl1pPr algn="ctr">
              <a:defRPr sz="2000" i="1">
                <a:solidFill>
                  <a:srgbClr val="041E42"/>
                </a:solidFill>
              </a:defRPr>
            </a:lvl1pPr>
            <a:lvl2pPr marL="0" indent="0">
              <a:buNone/>
              <a:defRPr/>
            </a:lvl2pPr>
          </a:lstStyle>
          <a:p>
            <a:pPr lvl="0">
              <a:defRPr/>
            </a:pPr>
            <a:r>
              <a:rPr lang="de-DE"/>
              <a:t>„Mastertextformat bearbeiten“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8D2C6F2-BFE9-4DA1-8335-8212BBEBDEDB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2</a:t>
            </a:fld>
            <a:endParaRPr lang="de-DE"/>
          </a:p>
        </p:txBody>
      </p:sp>
      <p:sp>
        <p:nvSpPr>
          <p:cNvPr id="10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17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18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20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1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24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5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636190" y="1632184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206332" y="1632184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07 </a:t>
            </a:r>
            <a:endParaRPr/>
          </a:p>
        </p:txBody>
      </p:sp>
      <p:sp>
        <p:nvSpPr>
          <p:cNvPr id="28" name="Textplatzhalter 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36190" y="2355533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29" name="Textplatzhalter 6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206332" y="2355533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08 </a:t>
            </a:r>
            <a:endParaRPr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36190" y="452558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1" name="Textplatzhalter 6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206332" y="4525580"/>
            <a:ext cx="307841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11 </a:t>
            </a:r>
            <a:endParaRPr/>
          </a:p>
        </p:txBody>
      </p:sp>
      <p:sp>
        <p:nvSpPr>
          <p:cNvPr id="32" name="Textplatzhalter 6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636190" y="3078882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3" name="Textplatzhalter 6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206332" y="3078882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09 </a:t>
            </a:r>
            <a:endParaRPr/>
          </a:p>
        </p:txBody>
      </p:sp>
      <p:sp>
        <p:nvSpPr>
          <p:cNvPr id="34" name="Textplatzhalter 6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636190" y="3802231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5" name="Textplatzhalter 6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206332" y="380223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10 </a:t>
            </a:r>
            <a:endParaRPr/>
          </a:p>
        </p:txBody>
      </p:sp>
      <p:sp>
        <p:nvSpPr>
          <p:cNvPr id="36" name="Textplatzhalter 6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636190" y="5248930"/>
            <a:ext cx="5039873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 lang="de-DE"/>
          </a:p>
        </p:txBody>
      </p:sp>
      <p:sp>
        <p:nvSpPr>
          <p:cNvPr id="37" name="Textplatzhalter 6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06332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12 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39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40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Schlussfolie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" name="Textplatzhalter 167"/>
          <p:cNvSpPr>
            <a:spLocks noGrp="1"/>
          </p:cNvSpPr>
          <p:nvPr>
            <p:ph type="body" sz="quarter" idx="12" hasCustomPrompt="1"/>
          </p:nvPr>
        </p:nvSpPr>
        <p:spPr bwMode="auto">
          <a:xfrm>
            <a:off x="0" y="1628775"/>
            <a:ext cx="12192000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59" name="Bildplatzhalter 60"/>
          <p:cNvSpPr>
            <a:spLocks noGrp="1"/>
          </p:cNvSpPr>
          <p:nvPr>
            <p:ph type="pic" sz="quarter" idx="10" hasCustomPrompt="1"/>
          </p:nvPr>
        </p:nvSpPr>
        <p:spPr bwMode="auto">
          <a:xfrm>
            <a:off x="0" y="1628775"/>
            <a:ext cx="12192000" cy="5229226"/>
          </a:xfrm>
          <a:prstGeom prst="rect">
            <a:avLst/>
          </a:prstGeom>
          <a:solidFill>
            <a:schemeClr val="tx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60" name="Rechteck 59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114" name="Textplatzhalter 64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518317" y="2647985"/>
            <a:ext cx="11157745" cy="1562031"/>
          </a:xfrm>
        </p:spPr>
        <p:txBody>
          <a:bodyPr vert="horz" wrap="square" lIns="0" tIns="0" rIns="360000" bIns="0" rtlCol="0" anchor="ctr" anchorCtr="0">
            <a:spAutoFit/>
          </a:bodyPr>
          <a:lstStyle>
            <a:lvl1pPr>
              <a:spcAft>
                <a:spcPts val="0"/>
              </a:spcAft>
              <a:defRPr lang="de-DE" sz="4800" b="1">
                <a:latin typeface="+mj-lt"/>
                <a:ea typeface="+mj-ea"/>
                <a:cs typeface="+mj-cs"/>
              </a:defRPr>
            </a:lvl1pPr>
          </a:lstStyle>
          <a:p>
            <a:pPr lvl="0">
              <a:spcBef>
                <a:spcPts val="0"/>
              </a:spcBef>
              <a:defRPr/>
            </a:pPr>
            <a:r>
              <a:rPr lang="de-DE"/>
              <a:t>Vielen Dank</a:t>
            </a:r>
            <a:br>
              <a:rPr lang="de-DE"/>
            </a:br>
            <a:r>
              <a:rPr lang="de-DE"/>
              <a:t>für Ihre Aufmerksamkeit!</a:t>
            </a:r>
            <a:endParaRPr/>
          </a:p>
        </p:txBody>
      </p:sp>
      <p:grpSp>
        <p:nvGrpSpPr>
          <p:cNvPr id="56" name="Gruppieren 55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2" name="Gerader Verbinder 6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Textfeld 62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64" name="Gruppieren 63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6" name="Gerader Verbinder 6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feld 6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68" name="Gruppieren 6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9" name="Gerader Verbinder 6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feld 6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71" name="Gruppieren 7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2" name="Gerader Verbinder 7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Textfeld 7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74" name="Gruppieren 7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5" name="Gerader Verbinder 7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Textfeld 7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77" name="Gruppieren 7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8" name="Gerader Verbinder 7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Textfeld 7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80" name="Gruppieren 7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81" name="Gerader Verbinder 8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Textfeld 8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83" name="Gruppieren 8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4" name="Gerader Verbinder 8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5" name="Textfeld 8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86" name="Gruppieren 85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7" name="Gerader Verbinder 8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Textfeld 8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89" name="Gerader Verbinder 88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0" name="Gruppieren 89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91" name="Gerader Verbinder 9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feld 91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93" name="Gruppieren 92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4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2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3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90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94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pic>
        <p:nvPicPr>
          <p:cNvPr id="1359962301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Agenda | mit Bild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8180691-36C4-442B-801E-F5F906A331D4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39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6"/>
            <a:ext cx="5469732" cy="395116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40" name="Textplatzhalter 10"/>
          <p:cNvSpPr>
            <a:spLocks noGrp="1"/>
          </p:cNvSpPr>
          <p:nvPr>
            <p:ph type="body" sz="quarter" idx="26"/>
          </p:nvPr>
        </p:nvSpPr>
        <p:spPr bwMode="auto">
          <a:xfrm>
            <a:off x="6206329" y="5690271"/>
            <a:ext cx="5469732" cy="511084"/>
          </a:xfrm>
        </p:spPr>
        <p:txBody>
          <a:bodyPr wrap="square">
            <a:noAutofit/>
          </a:bodyPr>
          <a:lstStyle>
            <a:lvl1pPr>
              <a:lnSpc>
                <a:spcPct val="110000"/>
              </a:lnSpc>
              <a:spcAft>
                <a:spcPts val="0"/>
              </a:spcAft>
              <a:defRPr sz="1400"/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  <p:sp>
        <p:nvSpPr>
          <p:cNvPr id="23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6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8" y="235471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02 </a:t>
            </a:r>
            <a:endParaRPr/>
          </a:p>
        </p:txBody>
      </p:sp>
      <p:sp>
        <p:nvSpPr>
          <p:cNvPr id="27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28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8" y="452537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05 </a:t>
            </a:r>
            <a:endParaRPr/>
          </a:p>
        </p:txBody>
      </p:sp>
      <p:sp>
        <p:nvSpPr>
          <p:cNvPr id="29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0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8" y="307826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03 </a:t>
            </a:r>
            <a:endParaRPr/>
          </a:p>
        </p:txBody>
      </p:sp>
      <p:sp>
        <p:nvSpPr>
          <p:cNvPr id="31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21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2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8" y="3801821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04 </a:t>
            </a:r>
            <a:endParaRPr/>
          </a:p>
        </p:txBody>
      </p:sp>
      <p:sp>
        <p:nvSpPr>
          <p:cNvPr id="33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30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4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8" y="5248930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06 </a:t>
            </a:r>
            <a:endParaRPr/>
          </a:p>
        </p:txBody>
      </p:sp>
      <p:sp>
        <p:nvSpPr>
          <p:cNvPr id="35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6"/>
            <a:ext cx="5039989" cy="281103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 lvl="0">
              <a:defRPr/>
            </a:pPr>
            <a:r>
              <a:rPr lang="de-DE"/>
              <a:t>Agendapunkt / Kapitelthema</a:t>
            </a:r>
            <a:endParaRPr/>
          </a:p>
        </p:txBody>
      </p:sp>
      <p:sp>
        <p:nvSpPr>
          <p:cNvPr id="36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8" y="1631156"/>
            <a:ext cx="320600" cy="281103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 lvl="0">
              <a:defRPr/>
            </a:pPr>
            <a:r>
              <a:rPr lang="de-DE"/>
              <a:t>01 </a:t>
            </a:r>
            <a:endParaRPr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2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0" userDrawn="1">
  <p:cSld name="Kapiteltrenner">
    <p:bg>
      <p:bgRef idx="1001">
        <a:schemeClr val="bg2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8" y="2875002"/>
            <a:ext cx="11157743" cy="1107996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Kapiteltrenner</a:t>
            </a:r>
            <a:br>
              <a:rPr lang="de-DE"/>
            </a:br>
            <a:r>
              <a:rPr lang="de-DE"/>
              <a:t>Mehrzeilig möglich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5DBE663-8CF8-4EA4-AF83-5C771F9A06FE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949F9DF-37BD-4CD6-BF49-65BA579E1D7A}" type="slidenum">
              <a:rPr lang="de-DE"/>
              <a:t>55</a:t>
            </a:fld>
            <a:endParaRPr lang="de-DE"/>
          </a:p>
        </p:txBody>
      </p:sp>
      <p:sp>
        <p:nvSpPr>
          <p:cNvPr id="57" name="Rechteck 56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59" name="Rechteck 58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2F58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58" name="Gruppieren 57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61" name="Gerader Verbinder 6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feld 61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63" name="Gruppieren 62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64" name="Gerader Verbinder 6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feld 64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66" name="Gruppieren 65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67" name="Gerader Verbinder 66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Textfeld 67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69" name="Gruppieren 68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70" name="Gerader Verbinder 6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feld 70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72" name="Gruppieren 71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73" name="Gerader Verbinder 72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Textfeld 73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75" name="Gruppieren 74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76" name="Gerader Verbinder 7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Textfeld 76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78" name="Gruppieren 77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79" name="Gerader Verbinder 7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Textfeld 79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81" name="Gruppieren 80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82" name="Gerader Verbinder 8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Textfeld 82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84" name="Gruppieren 8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85" name="Gerader Verbinder 84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Textfeld 85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87" name="Gerader Verbinder 86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Gruppieren 87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89" name="Gerader Verbinder 8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Textfeld 89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91" name="Gruppieren 90"/>
          <p:cNvGrpSpPr/>
          <p:nvPr userDrawn="1"/>
        </p:nvGrpSpPr>
        <p:grpSpPr bwMode="auto">
          <a:xfrm>
            <a:off x="510639" y="293096"/>
            <a:ext cx="2388067" cy="301237"/>
            <a:chOff x="510639" y="293688"/>
            <a:chExt cx="2594512" cy="327279"/>
          </a:xfrm>
        </p:grpSpPr>
        <p:sp>
          <p:nvSpPr>
            <p:cNvPr id="92" name="Freihandform: Form 139"/>
            <p:cNvSpPr/>
            <p:nvPr/>
          </p:nvSpPr>
          <p:spPr bwMode="auto">
            <a:xfrm>
              <a:off x="519935" y="300420"/>
              <a:ext cx="78213" cy="124372"/>
            </a:xfrm>
            <a:custGeom>
              <a:avLst/>
              <a:gdLst>
                <a:gd name="connsiteX0" fmla="*/ 232410 w 232409"/>
                <a:gd name="connsiteY0" fmla="*/ 60960 h 369569"/>
                <a:gd name="connsiteX1" fmla="*/ 65723 w 232409"/>
                <a:gd name="connsiteY1" fmla="*/ 60960 h 369569"/>
                <a:gd name="connsiteX2" fmla="*/ 65723 w 232409"/>
                <a:gd name="connsiteY2" fmla="*/ 152400 h 369569"/>
                <a:gd name="connsiteX3" fmla="*/ 189547 w 232409"/>
                <a:gd name="connsiteY3" fmla="*/ 152400 h 369569"/>
                <a:gd name="connsiteX4" fmla="*/ 189547 w 232409"/>
                <a:gd name="connsiteY4" fmla="*/ 212408 h 369569"/>
                <a:gd name="connsiteX5" fmla="*/ 65723 w 232409"/>
                <a:gd name="connsiteY5" fmla="*/ 212408 h 369569"/>
                <a:gd name="connsiteX6" fmla="*/ 65723 w 232409"/>
                <a:gd name="connsiteY6" fmla="*/ 369570 h 369569"/>
                <a:gd name="connsiteX7" fmla="*/ 0 w 232409"/>
                <a:gd name="connsiteY7" fmla="*/ 369570 h 369569"/>
                <a:gd name="connsiteX8" fmla="*/ 0 w 232409"/>
                <a:gd name="connsiteY8" fmla="*/ 0 h 369569"/>
                <a:gd name="connsiteX9" fmla="*/ 231458 w 232409"/>
                <a:gd name="connsiteY9" fmla="*/ 0 h 369569"/>
                <a:gd name="connsiteX10" fmla="*/ 231458 w 232409"/>
                <a:gd name="connsiteY10" fmla="*/ 60960 h 369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409" h="369569" fill="norm" stroke="1" extrusionOk="0">
                  <a:moveTo>
                    <a:pt x="232410" y="60960"/>
                  </a:moveTo>
                  <a:lnTo>
                    <a:pt x="65723" y="60960"/>
                  </a:lnTo>
                  <a:lnTo>
                    <a:pt x="65723" y="152400"/>
                  </a:lnTo>
                  <a:lnTo>
                    <a:pt x="189547" y="152400"/>
                  </a:lnTo>
                  <a:lnTo>
                    <a:pt x="189547" y="212408"/>
                  </a:lnTo>
                  <a:lnTo>
                    <a:pt x="65723" y="212408"/>
                  </a:lnTo>
                  <a:lnTo>
                    <a:pt x="65723" y="369570"/>
                  </a:lnTo>
                  <a:lnTo>
                    <a:pt x="0" y="369570"/>
                  </a:lnTo>
                  <a:lnTo>
                    <a:pt x="0" y="0"/>
                  </a:lnTo>
                  <a:lnTo>
                    <a:pt x="231458" y="0"/>
                  </a:lnTo>
                  <a:lnTo>
                    <a:pt x="231458" y="6096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3" name="Freihandform: Form 140"/>
            <p:cNvSpPr/>
            <p:nvPr/>
          </p:nvSpPr>
          <p:spPr bwMode="auto">
            <a:xfrm>
              <a:off x="610329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2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7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4" name="Freihandform: Form 141"/>
            <p:cNvSpPr/>
            <p:nvPr/>
          </p:nvSpPr>
          <p:spPr bwMode="auto">
            <a:xfrm>
              <a:off x="679247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5" name="Freihandform: Form 142"/>
            <p:cNvSpPr/>
            <p:nvPr/>
          </p:nvSpPr>
          <p:spPr bwMode="auto">
            <a:xfrm>
              <a:off x="72508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1913 w 242887"/>
                <a:gd name="connsiteY10" fmla="*/ 115253 h 279082"/>
                <a:gd name="connsiteX11" fmla="*/ 182880 w 242887"/>
                <a:gd name="connsiteY11" fmla="*/ 115253 h 279082"/>
                <a:gd name="connsiteX12" fmla="*/ 123825 w 242887"/>
                <a:gd name="connsiteY12" fmla="*/ 50482 h 279082"/>
                <a:gd name="connsiteX13" fmla="*/ 61913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1913" y="115253"/>
                  </a:moveTo>
                  <a:lnTo>
                    <a:pt x="182880" y="115253"/>
                  </a:lnTo>
                  <a:cubicBezTo>
                    <a:pt x="180022" y="74295"/>
                    <a:pt x="159067" y="50482"/>
                    <a:pt x="123825" y="50482"/>
                  </a:cubicBezTo>
                  <a:cubicBezTo>
                    <a:pt x="89535" y="50482"/>
                    <a:pt x="67627" y="74295"/>
                    <a:pt x="61913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6" name="Freihandform: Form 143"/>
            <p:cNvSpPr/>
            <p:nvPr/>
          </p:nvSpPr>
          <p:spPr bwMode="auto">
            <a:xfrm>
              <a:off x="825417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2 w 248602"/>
                <a:gd name="connsiteY5" fmla="*/ 0 h 396239"/>
                <a:gd name="connsiteX6" fmla="*/ 248602 w 248602"/>
                <a:gd name="connsiteY6" fmla="*/ 389573 h 396239"/>
                <a:gd name="connsiteX7" fmla="*/ 187642 w 248602"/>
                <a:gd name="connsiteY7" fmla="*/ 389573 h 396239"/>
                <a:gd name="connsiteX8" fmla="*/ 187642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0960 w 248602"/>
                <a:gd name="connsiteY12" fmla="*/ 255270 h 396239"/>
                <a:gd name="connsiteX13" fmla="*/ 122872 w 248602"/>
                <a:gd name="connsiteY13" fmla="*/ 340995 h 396239"/>
                <a:gd name="connsiteX14" fmla="*/ 186690 w 248602"/>
                <a:gd name="connsiteY14" fmla="*/ 305753 h 396239"/>
                <a:gd name="connsiteX15" fmla="*/ 186690 w 248602"/>
                <a:gd name="connsiteY15" fmla="*/ 207645 h 396239"/>
                <a:gd name="connsiteX16" fmla="*/ 122872 w 248602"/>
                <a:gd name="connsiteY16" fmla="*/ 172402 h 396239"/>
                <a:gd name="connsiteX17" fmla="*/ 60960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2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2" y="0"/>
                  </a:lnTo>
                  <a:lnTo>
                    <a:pt x="248602" y="389573"/>
                  </a:lnTo>
                  <a:lnTo>
                    <a:pt x="187642" y="389573"/>
                  </a:lnTo>
                  <a:lnTo>
                    <a:pt x="187642" y="358140"/>
                  </a:lnTo>
                  <a:lnTo>
                    <a:pt x="186690" y="358140"/>
                  </a:lnTo>
                  <a:cubicBezTo>
                    <a:pt x="167640" y="381953"/>
                    <a:pt x="140017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0960" y="255270"/>
                  </a:moveTo>
                  <a:cubicBezTo>
                    <a:pt x="60960" y="309563"/>
                    <a:pt x="83820" y="340995"/>
                    <a:pt x="122872" y="340995"/>
                  </a:cubicBezTo>
                  <a:cubicBezTo>
                    <a:pt x="146685" y="340995"/>
                    <a:pt x="166688" y="329565"/>
                    <a:pt x="186690" y="305753"/>
                  </a:cubicBezTo>
                  <a:lnTo>
                    <a:pt x="186690" y="207645"/>
                  </a:lnTo>
                  <a:cubicBezTo>
                    <a:pt x="168592" y="183833"/>
                    <a:pt x="148590" y="172402"/>
                    <a:pt x="122872" y="172402"/>
                  </a:cubicBezTo>
                  <a:cubicBezTo>
                    <a:pt x="82867" y="172402"/>
                    <a:pt x="60960" y="201930"/>
                    <a:pt x="60960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7" name="Freihandform: Form 144"/>
            <p:cNvSpPr/>
            <p:nvPr/>
          </p:nvSpPr>
          <p:spPr bwMode="auto">
            <a:xfrm>
              <a:off x="936967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8" name="Freihandform: Form 145"/>
            <p:cNvSpPr/>
            <p:nvPr/>
          </p:nvSpPr>
          <p:spPr bwMode="auto">
            <a:xfrm>
              <a:off x="1005565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8 w 79057"/>
                <a:gd name="connsiteY4" fmla="*/ 38100 h 384810"/>
                <a:gd name="connsiteX5" fmla="*/ 71438 w 79057"/>
                <a:gd name="connsiteY5" fmla="*/ 384810 h 384810"/>
                <a:gd name="connsiteX6" fmla="*/ 9525 w 79057"/>
                <a:gd name="connsiteY6" fmla="*/ 384810 h 384810"/>
                <a:gd name="connsiteX7" fmla="*/ 9525 w 79057"/>
                <a:gd name="connsiteY7" fmla="*/ 118110 h 384810"/>
                <a:gd name="connsiteX8" fmla="*/ 71438 w 79057"/>
                <a:gd name="connsiteY8" fmla="*/ 118110 h 384810"/>
                <a:gd name="connsiteX9" fmla="*/ 71438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7" y="0"/>
                    <a:pt x="39052" y="0"/>
                  </a:cubicBezTo>
                  <a:cubicBezTo>
                    <a:pt x="61913" y="0"/>
                    <a:pt x="79058" y="16193"/>
                    <a:pt x="79058" y="38100"/>
                  </a:cubicBezTo>
                  <a:close/>
                  <a:moveTo>
                    <a:pt x="71438" y="384810"/>
                  </a:moveTo>
                  <a:lnTo>
                    <a:pt x="9525" y="384810"/>
                  </a:lnTo>
                  <a:lnTo>
                    <a:pt x="9525" y="118110"/>
                  </a:lnTo>
                  <a:lnTo>
                    <a:pt x="71438" y="118110"/>
                  </a:lnTo>
                  <a:lnTo>
                    <a:pt x="71438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99" name="Freihandform: Form 146"/>
            <p:cNvSpPr/>
            <p:nvPr/>
          </p:nvSpPr>
          <p:spPr bwMode="auto">
            <a:xfrm>
              <a:off x="1052044" y="332474"/>
              <a:ext cx="75649" cy="94240"/>
            </a:xfrm>
            <a:custGeom>
              <a:avLst/>
              <a:gdLst>
                <a:gd name="connsiteX0" fmla="*/ 222885 w 224789"/>
                <a:gd name="connsiteY0" fmla="*/ 237172 h 280034"/>
                <a:gd name="connsiteX1" fmla="*/ 127635 w 224789"/>
                <a:gd name="connsiteY1" fmla="*/ 280035 h 280034"/>
                <a:gd name="connsiteX2" fmla="*/ 0 w 224789"/>
                <a:gd name="connsiteY2" fmla="*/ 140970 h 280034"/>
                <a:gd name="connsiteX3" fmla="*/ 128588 w 224789"/>
                <a:gd name="connsiteY3" fmla="*/ 0 h 280034"/>
                <a:gd name="connsiteX4" fmla="*/ 224790 w 224789"/>
                <a:gd name="connsiteY4" fmla="*/ 45720 h 280034"/>
                <a:gd name="connsiteX5" fmla="*/ 181927 w 224789"/>
                <a:gd name="connsiteY5" fmla="*/ 86678 h 280034"/>
                <a:gd name="connsiteX6" fmla="*/ 128588 w 224789"/>
                <a:gd name="connsiteY6" fmla="*/ 57150 h 280034"/>
                <a:gd name="connsiteX7" fmla="*/ 62865 w 224789"/>
                <a:gd name="connsiteY7" fmla="*/ 140018 h 280034"/>
                <a:gd name="connsiteX8" fmla="*/ 128588 w 224789"/>
                <a:gd name="connsiteY8" fmla="*/ 222885 h 280034"/>
                <a:gd name="connsiteX9" fmla="*/ 183833 w 224789"/>
                <a:gd name="connsiteY9" fmla="*/ 193358 h 280034"/>
                <a:gd name="connsiteX10" fmla="*/ 222885 w 224789"/>
                <a:gd name="connsiteY10" fmla="*/ 237172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89" h="280034" fill="norm" stroke="1" extrusionOk="0">
                  <a:moveTo>
                    <a:pt x="222885" y="237172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7" y="15240"/>
                    <a:pt x="224790" y="45720"/>
                  </a:cubicBezTo>
                  <a:lnTo>
                    <a:pt x="181927" y="86678"/>
                  </a:lnTo>
                  <a:cubicBezTo>
                    <a:pt x="166688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8"/>
                  </a:cubicBezTo>
                  <a:cubicBezTo>
                    <a:pt x="62865" y="189547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3" y="193358"/>
                  </a:cubicBezTo>
                  <a:lnTo>
                    <a:pt x="222885" y="237172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0" name="Freihandform: Form 147"/>
            <p:cNvSpPr/>
            <p:nvPr/>
          </p:nvSpPr>
          <p:spPr bwMode="auto">
            <a:xfrm>
              <a:off x="1145644" y="293688"/>
              <a:ext cx="77252" cy="131103"/>
            </a:xfrm>
            <a:custGeom>
              <a:avLst/>
              <a:gdLst>
                <a:gd name="connsiteX0" fmla="*/ 229553 w 229552"/>
                <a:gd name="connsiteY0" fmla="*/ 388620 h 389572"/>
                <a:gd name="connsiteX1" fmla="*/ 167640 w 229552"/>
                <a:gd name="connsiteY1" fmla="*/ 388620 h 389572"/>
                <a:gd name="connsiteX2" fmla="*/ 167640 w 229552"/>
                <a:gd name="connsiteY2" fmla="*/ 236220 h 389572"/>
                <a:gd name="connsiteX3" fmla="*/ 118110 w 229552"/>
                <a:gd name="connsiteY3" fmla="*/ 171450 h 389572"/>
                <a:gd name="connsiteX4" fmla="*/ 62865 w 229552"/>
                <a:gd name="connsiteY4" fmla="*/ 236220 h 389572"/>
                <a:gd name="connsiteX5" fmla="*/ 62865 w 229552"/>
                <a:gd name="connsiteY5" fmla="*/ 389573 h 389572"/>
                <a:gd name="connsiteX6" fmla="*/ 0 w 229552"/>
                <a:gd name="connsiteY6" fmla="*/ 389573 h 389572"/>
                <a:gd name="connsiteX7" fmla="*/ 0 w 229552"/>
                <a:gd name="connsiteY7" fmla="*/ 15240 h 389572"/>
                <a:gd name="connsiteX8" fmla="*/ 61913 w 229552"/>
                <a:gd name="connsiteY8" fmla="*/ 0 h 389572"/>
                <a:gd name="connsiteX9" fmla="*/ 61913 w 229552"/>
                <a:gd name="connsiteY9" fmla="*/ 155258 h 389572"/>
                <a:gd name="connsiteX10" fmla="*/ 62865 w 229552"/>
                <a:gd name="connsiteY10" fmla="*/ 155258 h 389572"/>
                <a:gd name="connsiteX11" fmla="*/ 140970 w 229552"/>
                <a:gd name="connsiteY11" fmla="*/ 116205 h 389572"/>
                <a:gd name="connsiteX12" fmla="*/ 228600 w 229552"/>
                <a:gd name="connsiteY12" fmla="*/ 223838 h 389572"/>
                <a:gd name="connsiteX13" fmla="*/ 228600 w 229552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389572" fill="norm" stroke="1" extrusionOk="0">
                  <a:moveTo>
                    <a:pt x="229553" y="388620"/>
                  </a:moveTo>
                  <a:lnTo>
                    <a:pt x="167640" y="388620"/>
                  </a:lnTo>
                  <a:lnTo>
                    <a:pt x="167640" y="236220"/>
                  </a:lnTo>
                  <a:cubicBezTo>
                    <a:pt x="167640" y="197168"/>
                    <a:pt x="155257" y="171450"/>
                    <a:pt x="118110" y="171450"/>
                  </a:cubicBezTo>
                  <a:cubicBezTo>
                    <a:pt x="75247" y="171450"/>
                    <a:pt x="62865" y="205740"/>
                    <a:pt x="62865" y="236220"/>
                  </a:cubicBezTo>
                  <a:lnTo>
                    <a:pt x="62865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2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1" name="Freihandform: Form 148"/>
            <p:cNvSpPr/>
            <p:nvPr/>
          </p:nvSpPr>
          <p:spPr bwMode="auto">
            <a:xfrm>
              <a:off x="1246937" y="359721"/>
              <a:ext cx="43915" cy="19874"/>
            </a:xfrm>
            <a:custGeom>
              <a:avLst/>
              <a:gdLst>
                <a:gd name="connsiteX0" fmla="*/ 130492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2 w 130492"/>
                <a:gd name="connsiteY3" fmla="*/ 0 h 59055"/>
                <a:gd name="connsiteX4" fmla="*/ 130492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2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2" y="0"/>
                  </a:lnTo>
                  <a:lnTo>
                    <a:pt x="130492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2" name="Freihandform: Form 149"/>
            <p:cNvSpPr/>
            <p:nvPr/>
          </p:nvSpPr>
          <p:spPr bwMode="auto">
            <a:xfrm>
              <a:off x="1302071" y="300420"/>
              <a:ext cx="115397" cy="124051"/>
            </a:xfrm>
            <a:custGeom>
              <a:avLst/>
              <a:gdLst>
                <a:gd name="connsiteX0" fmla="*/ 136208 w 342900"/>
                <a:gd name="connsiteY0" fmla="*/ 0 h 368617"/>
                <a:gd name="connsiteX1" fmla="*/ 205740 w 342900"/>
                <a:gd name="connsiteY1" fmla="*/ 0 h 368617"/>
                <a:gd name="connsiteX2" fmla="*/ 342900 w 342900"/>
                <a:gd name="connsiteY2" fmla="*/ 368618 h 368617"/>
                <a:gd name="connsiteX3" fmla="*/ 271463 w 342900"/>
                <a:gd name="connsiteY3" fmla="*/ 368618 h 368617"/>
                <a:gd name="connsiteX4" fmla="*/ 244793 w 342900"/>
                <a:gd name="connsiteY4" fmla="*/ 290512 h 368617"/>
                <a:gd name="connsiteX5" fmla="*/ 96203 w 342900"/>
                <a:gd name="connsiteY5" fmla="*/ 290512 h 368617"/>
                <a:gd name="connsiteX6" fmla="*/ 69533 w 342900"/>
                <a:gd name="connsiteY6" fmla="*/ 368618 h 368617"/>
                <a:gd name="connsiteX7" fmla="*/ 0 w 342900"/>
                <a:gd name="connsiteY7" fmla="*/ 368618 h 368617"/>
                <a:gd name="connsiteX8" fmla="*/ 136208 w 342900"/>
                <a:gd name="connsiteY8" fmla="*/ 0 h 368617"/>
                <a:gd name="connsiteX9" fmla="*/ 116205 w 342900"/>
                <a:gd name="connsiteY9" fmla="*/ 231458 h 368617"/>
                <a:gd name="connsiteX10" fmla="*/ 223838 w 342900"/>
                <a:gd name="connsiteY10" fmla="*/ 231458 h 368617"/>
                <a:gd name="connsiteX11" fmla="*/ 170498 w 342900"/>
                <a:gd name="connsiteY11" fmla="*/ 75247 h 368617"/>
                <a:gd name="connsiteX12" fmla="*/ 169545 w 342900"/>
                <a:gd name="connsiteY12" fmla="*/ 75247 h 368617"/>
                <a:gd name="connsiteX13" fmla="*/ 116205 w 342900"/>
                <a:gd name="connsiteY13" fmla="*/ 231458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2900" h="368617" fill="norm" stroke="1" extrusionOk="0">
                  <a:moveTo>
                    <a:pt x="136208" y="0"/>
                  </a:moveTo>
                  <a:lnTo>
                    <a:pt x="205740" y="0"/>
                  </a:lnTo>
                  <a:lnTo>
                    <a:pt x="342900" y="368618"/>
                  </a:lnTo>
                  <a:lnTo>
                    <a:pt x="271463" y="368618"/>
                  </a:lnTo>
                  <a:lnTo>
                    <a:pt x="244793" y="290512"/>
                  </a:lnTo>
                  <a:lnTo>
                    <a:pt x="96203" y="290512"/>
                  </a:lnTo>
                  <a:lnTo>
                    <a:pt x="69533" y="368618"/>
                  </a:lnTo>
                  <a:lnTo>
                    <a:pt x="0" y="368618"/>
                  </a:lnTo>
                  <a:lnTo>
                    <a:pt x="136208" y="0"/>
                  </a:lnTo>
                  <a:close/>
                  <a:moveTo>
                    <a:pt x="116205" y="231458"/>
                  </a:moveTo>
                  <a:lnTo>
                    <a:pt x="223838" y="231458"/>
                  </a:lnTo>
                  <a:lnTo>
                    <a:pt x="170498" y="75247"/>
                  </a:lnTo>
                  <a:lnTo>
                    <a:pt x="169545" y="75247"/>
                  </a:lnTo>
                  <a:lnTo>
                    <a:pt x="116205" y="231458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3" name="Freihandform: Form 150"/>
            <p:cNvSpPr/>
            <p:nvPr/>
          </p:nvSpPr>
          <p:spPr bwMode="auto">
            <a:xfrm>
              <a:off x="1436060" y="293688"/>
              <a:ext cx="20835" cy="130783"/>
            </a:xfrm>
            <a:custGeom>
              <a:avLst/>
              <a:gdLst>
                <a:gd name="connsiteX0" fmla="*/ 61913 w 61912"/>
                <a:gd name="connsiteY0" fmla="*/ 388620 h 388620"/>
                <a:gd name="connsiteX1" fmla="*/ 0 w 61912"/>
                <a:gd name="connsiteY1" fmla="*/ 388620 h 388620"/>
                <a:gd name="connsiteX2" fmla="*/ 0 w 61912"/>
                <a:gd name="connsiteY2" fmla="*/ 14288 h 388620"/>
                <a:gd name="connsiteX3" fmla="*/ 61913 w 61912"/>
                <a:gd name="connsiteY3" fmla="*/ 0 h 388620"/>
                <a:gd name="connsiteX4" fmla="*/ 61913 w 61912"/>
                <a:gd name="connsiteY4" fmla="*/ 388620 h 388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8620" fill="norm" stroke="1" extrusionOk="0">
                  <a:moveTo>
                    <a:pt x="61913" y="388620"/>
                  </a:moveTo>
                  <a:lnTo>
                    <a:pt x="0" y="388620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86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4" name="Freihandform: Form 151"/>
            <p:cNvSpPr/>
            <p:nvPr/>
          </p:nvSpPr>
          <p:spPr bwMode="auto">
            <a:xfrm>
              <a:off x="1479334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2" y="264795"/>
                    <a:pt x="173355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5" name="Freihandform: Form 152"/>
            <p:cNvSpPr/>
            <p:nvPr/>
          </p:nvSpPr>
          <p:spPr bwMode="auto">
            <a:xfrm>
              <a:off x="1572613" y="334718"/>
              <a:ext cx="85906" cy="89753"/>
            </a:xfrm>
            <a:custGeom>
              <a:avLst/>
              <a:gdLst>
                <a:gd name="connsiteX0" fmla="*/ 255270 w 255269"/>
                <a:gd name="connsiteY0" fmla="*/ 266700 h 266700"/>
                <a:gd name="connsiteX1" fmla="*/ 183832 w 255269"/>
                <a:gd name="connsiteY1" fmla="*/ 266700 h 266700"/>
                <a:gd name="connsiteX2" fmla="*/ 126682 w 255269"/>
                <a:gd name="connsiteY2" fmla="*/ 174307 h 266700"/>
                <a:gd name="connsiteX3" fmla="*/ 125730 w 255269"/>
                <a:gd name="connsiteY3" fmla="*/ 174307 h 266700"/>
                <a:gd name="connsiteX4" fmla="*/ 70485 w 255269"/>
                <a:gd name="connsiteY4" fmla="*/ 266700 h 266700"/>
                <a:gd name="connsiteX5" fmla="*/ 0 w 255269"/>
                <a:gd name="connsiteY5" fmla="*/ 266700 h 266700"/>
                <a:gd name="connsiteX6" fmla="*/ 91440 w 255269"/>
                <a:gd name="connsiteY6" fmla="*/ 128588 h 266700"/>
                <a:gd name="connsiteX7" fmla="*/ 6667 w 255269"/>
                <a:gd name="connsiteY7" fmla="*/ 0 h 266700"/>
                <a:gd name="connsiteX8" fmla="*/ 77152 w 255269"/>
                <a:gd name="connsiteY8" fmla="*/ 0 h 266700"/>
                <a:gd name="connsiteX9" fmla="*/ 127635 w 255269"/>
                <a:gd name="connsiteY9" fmla="*/ 81915 h 266700"/>
                <a:gd name="connsiteX10" fmla="*/ 128588 w 255269"/>
                <a:gd name="connsiteY10" fmla="*/ 81915 h 266700"/>
                <a:gd name="connsiteX11" fmla="*/ 178117 w 255269"/>
                <a:gd name="connsiteY11" fmla="*/ 0 h 266700"/>
                <a:gd name="connsiteX12" fmla="*/ 247650 w 255269"/>
                <a:gd name="connsiteY12" fmla="*/ 0 h 266700"/>
                <a:gd name="connsiteX13" fmla="*/ 163830 w 255269"/>
                <a:gd name="connsiteY13" fmla="*/ 127635 h 266700"/>
                <a:gd name="connsiteX14" fmla="*/ 255270 w 255269"/>
                <a:gd name="connsiteY14" fmla="*/ 26670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269" h="266700" fill="norm" stroke="1" extrusionOk="0">
                  <a:moveTo>
                    <a:pt x="255270" y="266700"/>
                  </a:moveTo>
                  <a:lnTo>
                    <a:pt x="183832" y="266700"/>
                  </a:lnTo>
                  <a:lnTo>
                    <a:pt x="126682" y="174307"/>
                  </a:lnTo>
                  <a:lnTo>
                    <a:pt x="125730" y="174307"/>
                  </a:lnTo>
                  <a:lnTo>
                    <a:pt x="70485" y="266700"/>
                  </a:lnTo>
                  <a:lnTo>
                    <a:pt x="0" y="266700"/>
                  </a:lnTo>
                  <a:lnTo>
                    <a:pt x="91440" y="128588"/>
                  </a:lnTo>
                  <a:lnTo>
                    <a:pt x="6667" y="0"/>
                  </a:lnTo>
                  <a:lnTo>
                    <a:pt x="77152" y="0"/>
                  </a:lnTo>
                  <a:lnTo>
                    <a:pt x="127635" y="81915"/>
                  </a:lnTo>
                  <a:lnTo>
                    <a:pt x="128588" y="81915"/>
                  </a:lnTo>
                  <a:lnTo>
                    <a:pt x="178117" y="0"/>
                  </a:lnTo>
                  <a:lnTo>
                    <a:pt x="247650" y="0"/>
                  </a:lnTo>
                  <a:lnTo>
                    <a:pt x="163830" y="127635"/>
                  </a:lnTo>
                  <a:lnTo>
                    <a:pt x="255270" y="26670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6" name="Freihandform: Form 153"/>
            <p:cNvSpPr/>
            <p:nvPr/>
          </p:nvSpPr>
          <p:spPr bwMode="auto">
            <a:xfrm>
              <a:off x="1669733" y="332795"/>
              <a:ext cx="75975" cy="93920"/>
            </a:xfrm>
            <a:custGeom>
              <a:avLst/>
              <a:gdLst>
                <a:gd name="connsiteX0" fmla="*/ 114317 w 225759"/>
                <a:gd name="connsiteY0" fmla="*/ 107632 h 279082"/>
                <a:gd name="connsiteX1" fmla="*/ 164799 w 225759"/>
                <a:gd name="connsiteY1" fmla="*/ 113347 h 279082"/>
                <a:gd name="connsiteX2" fmla="*/ 164799 w 225759"/>
                <a:gd name="connsiteY2" fmla="*/ 103822 h 279082"/>
                <a:gd name="connsiteX3" fmla="*/ 105744 w 225759"/>
                <a:gd name="connsiteY3" fmla="*/ 52388 h 279082"/>
                <a:gd name="connsiteX4" fmla="*/ 38117 w 225759"/>
                <a:gd name="connsiteY4" fmla="*/ 67628 h 279082"/>
                <a:gd name="connsiteX5" fmla="*/ 24782 w 225759"/>
                <a:gd name="connsiteY5" fmla="*/ 15240 h 279082"/>
                <a:gd name="connsiteX6" fmla="*/ 112412 w 225759"/>
                <a:gd name="connsiteY6" fmla="*/ 0 h 279082"/>
                <a:gd name="connsiteX7" fmla="*/ 225759 w 225759"/>
                <a:gd name="connsiteY7" fmla="*/ 102870 h 279082"/>
                <a:gd name="connsiteX8" fmla="*/ 225759 w 225759"/>
                <a:gd name="connsiteY8" fmla="*/ 273368 h 279082"/>
                <a:gd name="connsiteX9" fmla="*/ 166704 w 225759"/>
                <a:gd name="connsiteY9" fmla="*/ 273368 h 279082"/>
                <a:gd name="connsiteX10" fmla="*/ 166704 w 225759"/>
                <a:gd name="connsiteY10" fmla="*/ 244793 h 279082"/>
                <a:gd name="connsiteX11" fmla="*/ 165752 w 225759"/>
                <a:gd name="connsiteY11" fmla="*/ 244793 h 279082"/>
                <a:gd name="connsiteX12" fmla="*/ 87647 w 225759"/>
                <a:gd name="connsiteY12" fmla="*/ 279083 h 279082"/>
                <a:gd name="connsiteX13" fmla="*/ 17 w 225759"/>
                <a:gd name="connsiteY13" fmla="*/ 194310 h 279082"/>
                <a:gd name="connsiteX14" fmla="*/ 114317 w 225759"/>
                <a:gd name="connsiteY14" fmla="*/ 107632 h 279082"/>
                <a:gd name="connsiteX15" fmla="*/ 103839 w 225759"/>
                <a:gd name="connsiteY15" fmla="*/ 232410 h 279082"/>
                <a:gd name="connsiteX16" fmla="*/ 164799 w 225759"/>
                <a:gd name="connsiteY16" fmla="*/ 200025 h 279082"/>
                <a:gd name="connsiteX17" fmla="*/ 164799 w 225759"/>
                <a:gd name="connsiteY17" fmla="*/ 154305 h 279082"/>
                <a:gd name="connsiteX18" fmla="*/ 120984 w 225759"/>
                <a:gd name="connsiteY18" fmla="*/ 149543 h 279082"/>
                <a:gd name="connsiteX19" fmla="*/ 59072 w 225759"/>
                <a:gd name="connsiteY19" fmla="*/ 193358 h 279082"/>
                <a:gd name="connsiteX20" fmla="*/ 103839 w 225759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5759" h="279082" fill="norm" stroke="1" extrusionOk="0">
                  <a:moveTo>
                    <a:pt x="114317" y="107632"/>
                  </a:moveTo>
                  <a:cubicBezTo>
                    <a:pt x="131462" y="107632"/>
                    <a:pt x="147654" y="108585"/>
                    <a:pt x="164799" y="113347"/>
                  </a:cubicBezTo>
                  <a:lnTo>
                    <a:pt x="164799" y="103822"/>
                  </a:lnTo>
                  <a:cubicBezTo>
                    <a:pt x="164799" y="69532"/>
                    <a:pt x="144797" y="52388"/>
                    <a:pt x="105744" y="52388"/>
                  </a:cubicBezTo>
                  <a:cubicBezTo>
                    <a:pt x="83837" y="52388"/>
                    <a:pt x="60024" y="57150"/>
                    <a:pt x="38117" y="67628"/>
                  </a:cubicBezTo>
                  <a:lnTo>
                    <a:pt x="24782" y="15240"/>
                  </a:lnTo>
                  <a:cubicBezTo>
                    <a:pt x="49547" y="5715"/>
                    <a:pt x="81932" y="0"/>
                    <a:pt x="112412" y="0"/>
                  </a:cubicBezTo>
                  <a:cubicBezTo>
                    <a:pt x="187659" y="0"/>
                    <a:pt x="225759" y="35243"/>
                    <a:pt x="225759" y="102870"/>
                  </a:cubicBezTo>
                  <a:lnTo>
                    <a:pt x="225759" y="273368"/>
                  </a:lnTo>
                  <a:lnTo>
                    <a:pt x="166704" y="273368"/>
                  </a:lnTo>
                  <a:lnTo>
                    <a:pt x="166704" y="244793"/>
                  </a:lnTo>
                  <a:lnTo>
                    <a:pt x="165752" y="244793"/>
                  </a:lnTo>
                  <a:cubicBezTo>
                    <a:pt x="142892" y="268605"/>
                    <a:pt x="119079" y="279083"/>
                    <a:pt x="87647" y="279083"/>
                  </a:cubicBezTo>
                  <a:cubicBezTo>
                    <a:pt x="34307" y="279083"/>
                    <a:pt x="17" y="245745"/>
                    <a:pt x="17" y="194310"/>
                  </a:cubicBezTo>
                  <a:cubicBezTo>
                    <a:pt x="-936" y="138113"/>
                    <a:pt x="39069" y="107632"/>
                    <a:pt x="114317" y="107632"/>
                  </a:cubicBezTo>
                  <a:close/>
                  <a:moveTo>
                    <a:pt x="103839" y="232410"/>
                  </a:moveTo>
                  <a:cubicBezTo>
                    <a:pt x="126699" y="232410"/>
                    <a:pt x="147654" y="220980"/>
                    <a:pt x="164799" y="200025"/>
                  </a:cubicBezTo>
                  <a:lnTo>
                    <a:pt x="164799" y="154305"/>
                  </a:lnTo>
                  <a:cubicBezTo>
                    <a:pt x="150512" y="150495"/>
                    <a:pt x="135272" y="149543"/>
                    <a:pt x="120984" y="149543"/>
                  </a:cubicBezTo>
                  <a:cubicBezTo>
                    <a:pt x="81932" y="149543"/>
                    <a:pt x="59072" y="164783"/>
                    <a:pt x="59072" y="193358"/>
                  </a:cubicBezTo>
                  <a:cubicBezTo>
                    <a:pt x="59072" y="217170"/>
                    <a:pt x="76217" y="232410"/>
                    <a:pt x="103839" y="23241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7" name="Freihandform: Form 154"/>
            <p:cNvSpPr/>
            <p:nvPr/>
          </p:nvSpPr>
          <p:spPr bwMode="auto">
            <a:xfrm>
              <a:off x="1772314" y="332795"/>
              <a:ext cx="77252" cy="91997"/>
            </a:xfrm>
            <a:custGeom>
              <a:avLst/>
              <a:gdLst>
                <a:gd name="connsiteX0" fmla="*/ 229553 w 229552"/>
                <a:gd name="connsiteY0" fmla="*/ 272415 h 273367"/>
                <a:gd name="connsiteX1" fmla="*/ 166688 w 229552"/>
                <a:gd name="connsiteY1" fmla="*/ 272415 h 273367"/>
                <a:gd name="connsiteX2" fmla="*/ 166688 w 229552"/>
                <a:gd name="connsiteY2" fmla="*/ 120015 h 273367"/>
                <a:gd name="connsiteX3" fmla="*/ 117157 w 229552"/>
                <a:gd name="connsiteY3" fmla="*/ 55245 h 273367"/>
                <a:gd name="connsiteX4" fmla="*/ 61913 w 229552"/>
                <a:gd name="connsiteY4" fmla="*/ 120015 h 273367"/>
                <a:gd name="connsiteX5" fmla="*/ 61913 w 229552"/>
                <a:gd name="connsiteY5" fmla="*/ 273368 h 273367"/>
                <a:gd name="connsiteX6" fmla="*/ 0 w 229552"/>
                <a:gd name="connsiteY6" fmla="*/ 273368 h 273367"/>
                <a:gd name="connsiteX7" fmla="*/ 0 w 229552"/>
                <a:gd name="connsiteY7" fmla="*/ 6668 h 273367"/>
                <a:gd name="connsiteX8" fmla="*/ 61913 w 229552"/>
                <a:gd name="connsiteY8" fmla="*/ 6668 h 273367"/>
                <a:gd name="connsiteX9" fmla="*/ 61913 w 229552"/>
                <a:gd name="connsiteY9" fmla="*/ 39053 h 273367"/>
                <a:gd name="connsiteX10" fmla="*/ 62865 w 229552"/>
                <a:gd name="connsiteY10" fmla="*/ 39053 h 273367"/>
                <a:gd name="connsiteX11" fmla="*/ 140970 w 229552"/>
                <a:gd name="connsiteY11" fmla="*/ 0 h 273367"/>
                <a:gd name="connsiteX12" fmla="*/ 228600 w 229552"/>
                <a:gd name="connsiteY12" fmla="*/ 107632 h 273367"/>
                <a:gd name="connsiteX13" fmla="*/ 228600 w 229552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52" h="273367" fill="norm" stroke="1" extrusionOk="0">
                  <a:moveTo>
                    <a:pt x="229553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7" y="55245"/>
                    <a:pt x="117157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7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8" name="Freihandform: Form 155"/>
            <p:cNvSpPr/>
            <p:nvPr/>
          </p:nvSpPr>
          <p:spPr bwMode="auto">
            <a:xfrm>
              <a:off x="1871684" y="293688"/>
              <a:ext cx="83663" cy="133347"/>
            </a:xfrm>
            <a:custGeom>
              <a:avLst/>
              <a:gdLst>
                <a:gd name="connsiteX0" fmla="*/ 0 w 248602"/>
                <a:gd name="connsiteY0" fmla="*/ 255270 h 396239"/>
                <a:gd name="connsiteX1" fmla="*/ 108585 w 248602"/>
                <a:gd name="connsiteY1" fmla="*/ 116205 h 396239"/>
                <a:gd name="connsiteX2" fmla="*/ 185738 w 248602"/>
                <a:gd name="connsiteY2" fmla="*/ 152400 h 396239"/>
                <a:gd name="connsiteX3" fmla="*/ 186690 w 248602"/>
                <a:gd name="connsiteY3" fmla="*/ 152400 h 396239"/>
                <a:gd name="connsiteX4" fmla="*/ 186690 w 248602"/>
                <a:gd name="connsiteY4" fmla="*/ 15240 h 396239"/>
                <a:gd name="connsiteX5" fmla="*/ 248603 w 248602"/>
                <a:gd name="connsiteY5" fmla="*/ 0 h 396239"/>
                <a:gd name="connsiteX6" fmla="*/ 248603 w 248602"/>
                <a:gd name="connsiteY6" fmla="*/ 389573 h 396239"/>
                <a:gd name="connsiteX7" fmla="*/ 187643 w 248602"/>
                <a:gd name="connsiteY7" fmla="*/ 389573 h 396239"/>
                <a:gd name="connsiteX8" fmla="*/ 187643 w 248602"/>
                <a:gd name="connsiteY8" fmla="*/ 358140 h 396239"/>
                <a:gd name="connsiteX9" fmla="*/ 186690 w 248602"/>
                <a:gd name="connsiteY9" fmla="*/ 358140 h 396239"/>
                <a:gd name="connsiteX10" fmla="*/ 106680 w 248602"/>
                <a:gd name="connsiteY10" fmla="*/ 396240 h 396239"/>
                <a:gd name="connsiteX11" fmla="*/ 0 w 248602"/>
                <a:gd name="connsiteY11" fmla="*/ 255270 h 396239"/>
                <a:gd name="connsiteX12" fmla="*/ 61913 w 248602"/>
                <a:gd name="connsiteY12" fmla="*/ 255270 h 396239"/>
                <a:gd name="connsiteX13" fmla="*/ 123825 w 248602"/>
                <a:gd name="connsiteY13" fmla="*/ 340995 h 396239"/>
                <a:gd name="connsiteX14" fmla="*/ 187643 w 248602"/>
                <a:gd name="connsiteY14" fmla="*/ 305753 h 396239"/>
                <a:gd name="connsiteX15" fmla="*/ 187643 w 248602"/>
                <a:gd name="connsiteY15" fmla="*/ 207645 h 396239"/>
                <a:gd name="connsiteX16" fmla="*/ 123825 w 248602"/>
                <a:gd name="connsiteY16" fmla="*/ 172402 h 396239"/>
                <a:gd name="connsiteX17" fmla="*/ 61913 w 248602"/>
                <a:gd name="connsiteY17" fmla="*/ 255270 h 39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8602" h="396239" fill="norm" stroke="1" extrusionOk="0">
                  <a:moveTo>
                    <a:pt x="0" y="255270"/>
                  </a:moveTo>
                  <a:cubicBezTo>
                    <a:pt x="0" y="169545"/>
                    <a:pt x="43815" y="116205"/>
                    <a:pt x="108585" y="116205"/>
                  </a:cubicBezTo>
                  <a:cubicBezTo>
                    <a:pt x="141922" y="116205"/>
                    <a:pt x="168593" y="130493"/>
                    <a:pt x="185738" y="152400"/>
                  </a:cubicBezTo>
                  <a:lnTo>
                    <a:pt x="186690" y="152400"/>
                  </a:lnTo>
                  <a:lnTo>
                    <a:pt x="186690" y="15240"/>
                  </a:lnTo>
                  <a:lnTo>
                    <a:pt x="248603" y="0"/>
                  </a:lnTo>
                  <a:lnTo>
                    <a:pt x="248603" y="389573"/>
                  </a:lnTo>
                  <a:lnTo>
                    <a:pt x="187643" y="389573"/>
                  </a:lnTo>
                  <a:lnTo>
                    <a:pt x="187643" y="358140"/>
                  </a:lnTo>
                  <a:lnTo>
                    <a:pt x="186690" y="358140"/>
                  </a:lnTo>
                  <a:cubicBezTo>
                    <a:pt x="167640" y="381953"/>
                    <a:pt x="140018" y="396240"/>
                    <a:pt x="106680" y="396240"/>
                  </a:cubicBezTo>
                  <a:cubicBezTo>
                    <a:pt x="43815" y="395288"/>
                    <a:pt x="0" y="340995"/>
                    <a:pt x="0" y="255270"/>
                  </a:cubicBezTo>
                  <a:close/>
                  <a:moveTo>
                    <a:pt x="61913" y="255270"/>
                  </a:moveTo>
                  <a:cubicBezTo>
                    <a:pt x="61913" y="309563"/>
                    <a:pt x="84772" y="340995"/>
                    <a:pt x="123825" y="340995"/>
                  </a:cubicBezTo>
                  <a:cubicBezTo>
                    <a:pt x="147638" y="340995"/>
                    <a:pt x="167640" y="329565"/>
                    <a:pt x="187643" y="305753"/>
                  </a:cubicBezTo>
                  <a:lnTo>
                    <a:pt x="187643" y="207645"/>
                  </a:lnTo>
                  <a:cubicBezTo>
                    <a:pt x="169545" y="183833"/>
                    <a:pt x="149543" y="172402"/>
                    <a:pt x="123825" y="172402"/>
                  </a:cubicBezTo>
                  <a:cubicBezTo>
                    <a:pt x="82868" y="172402"/>
                    <a:pt x="61913" y="201930"/>
                    <a:pt x="61913" y="25527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09" name="Freihandform: Form 156"/>
            <p:cNvSpPr/>
            <p:nvPr/>
          </p:nvSpPr>
          <p:spPr bwMode="auto">
            <a:xfrm>
              <a:off x="1978106" y="332795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3 h 279082"/>
                <a:gd name="connsiteX7" fmla="*/ 198120 w 242887"/>
                <a:gd name="connsiteY7" fmla="*/ 194310 h 279082"/>
                <a:gd name="connsiteX8" fmla="*/ 237172 w 242887"/>
                <a:gd name="connsiteY8" fmla="*/ 235268 h 279082"/>
                <a:gd name="connsiteX9" fmla="*/ 132397 w 242887"/>
                <a:gd name="connsiteY9" fmla="*/ 279083 h 279082"/>
                <a:gd name="connsiteX10" fmla="*/ 62865 w 242887"/>
                <a:gd name="connsiteY10" fmla="*/ 115253 h 279082"/>
                <a:gd name="connsiteX11" fmla="*/ 183832 w 242887"/>
                <a:gd name="connsiteY11" fmla="*/ 115253 h 279082"/>
                <a:gd name="connsiteX12" fmla="*/ 124777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3"/>
                    <a:pt x="132397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2" y="235268"/>
                  </a:lnTo>
                  <a:cubicBezTo>
                    <a:pt x="206693" y="264795"/>
                    <a:pt x="172402" y="279083"/>
                    <a:pt x="132397" y="279083"/>
                  </a:cubicBezTo>
                  <a:close/>
                  <a:moveTo>
                    <a:pt x="62865" y="115253"/>
                  </a:moveTo>
                  <a:lnTo>
                    <a:pt x="183832" y="115253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90488" y="50482"/>
                    <a:pt x="67627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0" name="Freihandform: Form 157"/>
            <p:cNvSpPr/>
            <p:nvPr/>
          </p:nvSpPr>
          <p:spPr bwMode="auto">
            <a:xfrm>
              <a:off x="2083566" y="332713"/>
              <a:ext cx="53852" cy="91758"/>
            </a:xfrm>
            <a:custGeom>
              <a:avLst/>
              <a:gdLst>
                <a:gd name="connsiteX0" fmla="*/ 160020 w 160020"/>
                <a:gd name="connsiteY0" fmla="*/ 5005 h 272657"/>
                <a:gd name="connsiteX1" fmla="*/ 150495 w 160020"/>
                <a:gd name="connsiteY1" fmla="*/ 68823 h 272657"/>
                <a:gd name="connsiteX2" fmla="*/ 116205 w 160020"/>
                <a:gd name="connsiteY2" fmla="*/ 60250 h 272657"/>
                <a:gd name="connsiteX3" fmla="*/ 61913 w 160020"/>
                <a:gd name="connsiteY3" fmla="*/ 135498 h 272657"/>
                <a:gd name="connsiteX4" fmla="*/ 61913 w 160020"/>
                <a:gd name="connsiteY4" fmla="*/ 272658 h 272657"/>
                <a:gd name="connsiteX5" fmla="*/ 0 w 160020"/>
                <a:gd name="connsiteY5" fmla="*/ 272658 h 272657"/>
                <a:gd name="connsiteX6" fmla="*/ 0 w 160020"/>
                <a:gd name="connsiteY6" fmla="*/ 5958 h 272657"/>
                <a:gd name="connsiteX7" fmla="*/ 60960 w 160020"/>
                <a:gd name="connsiteY7" fmla="*/ 5958 h 272657"/>
                <a:gd name="connsiteX8" fmla="*/ 60960 w 160020"/>
                <a:gd name="connsiteY8" fmla="*/ 40248 h 272657"/>
                <a:gd name="connsiteX9" fmla="*/ 61913 w 160020"/>
                <a:gd name="connsiteY9" fmla="*/ 40248 h 272657"/>
                <a:gd name="connsiteX10" fmla="*/ 131445 w 160020"/>
                <a:gd name="connsiteY10" fmla="*/ 243 h 272657"/>
                <a:gd name="connsiteX11" fmla="*/ 160020 w 160020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20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11" name="Freihandform: Form 158"/>
            <p:cNvSpPr/>
            <p:nvPr/>
          </p:nvSpPr>
          <p:spPr bwMode="auto">
            <a:xfrm>
              <a:off x="2150561" y="359721"/>
              <a:ext cx="43915" cy="19874"/>
            </a:xfrm>
            <a:custGeom>
              <a:avLst/>
              <a:gdLst>
                <a:gd name="connsiteX0" fmla="*/ 130493 w 130492"/>
                <a:gd name="connsiteY0" fmla="*/ 59055 h 59055"/>
                <a:gd name="connsiteX1" fmla="*/ 0 w 130492"/>
                <a:gd name="connsiteY1" fmla="*/ 59055 h 59055"/>
                <a:gd name="connsiteX2" fmla="*/ 0 w 130492"/>
                <a:gd name="connsiteY2" fmla="*/ 0 h 59055"/>
                <a:gd name="connsiteX3" fmla="*/ 130493 w 130492"/>
                <a:gd name="connsiteY3" fmla="*/ 0 h 59055"/>
                <a:gd name="connsiteX4" fmla="*/ 130493 w 130492"/>
                <a:gd name="connsiteY4" fmla="*/ 59055 h 59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492" h="59055" fill="norm" stroke="1" extrusionOk="0">
                  <a:moveTo>
                    <a:pt x="130493" y="59055"/>
                  </a:moveTo>
                  <a:lnTo>
                    <a:pt x="0" y="59055"/>
                  </a:lnTo>
                  <a:lnTo>
                    <a:pt x="0" y="0"/>
                  </a:lnTo>
                  <a:lnTo>
                    <a:pt x="130493" y="0"/>
                  </a:lnTo>
                  <a:lnTo>
                    <a:pt x="130493" y="5905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1" name="Freihandform: Form 159"/>
            <p:cNvSpPr/>
            <p:nvPr/>
          </p:nvSpPr>
          <p:spPr bwMode="auto">
            <a:xfrm>
              <a:off x="2221081" y="300420"/>
              <a:ext cx="97126" cy="126295"/>
            </a:xfrm>
            <a:custGeom>
              <a:avLst/>
              <a:gdLst>
                <a:gd name="connsiteX0" fmla="*/ 288607 w 288607"/>
                <a:gd name="connsiteY0" fmla="*/ 222885 h 375284"/>
                <a:gd name="connsiteX1" fmla="*/ 143827 w 288607"/>
                <a:gd name="connsiteY1" fmla="*/ 375285 h 375284"/>
                <a:gd name="connsiteX2" fmla="*/ 0 w 288607"/>
                <a:gd name="connsiteY2" fmla="*/ 222885 h 375284"/>
                <a:gd name="connsiteX3" fmla="*/ 0 w 288607"/>
                <a:gd name="connsiteY3" fmla="*/ 0 h 375284"/>
                <a:gd name="connsiteX4" fmla="*/ 66675 w 288607"/>
                <a:gd name="connsiteY4" fmla="*/ 0 h 375284"/>
                <a:gd name="connsiteX5" fmla="*/ 66675 w 288607"/>
                <a:gd name="connsiteY5" fmla="*/ 219075 h 375284"/>
                <a:gd name="connsiteX6" fmla="*/ 144780 w 288607"/>
                <a:gd name="connsiteY6" fmla="*/ 312420 h 375284"/>
                <a:gd name="connsiteX7" fmla="*/ 220980 w 288607"/>
                <a:gd name="connsiteY7" fmla="*/ 219075 h 375284"/>
                <a:gd name="connsiteX8" fmla="*/ 220980 w 288607"/>
                <a:gd name="connsiteY8" fmla="*/ 0 h 375284"/>
                <a:gd name="connsiteX9" fmla="*/ 287655 w 288607"/>
                <a:gd name="connsiteY9" fmla="*/ 0 h 375284"/>
                <a:gd name="connsiteX10" fmla="*/ 287655 w 288607"/>
                <a:gd name="connsiteY10" fmla="*/ 222885 h 37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8607" h="375284" fill="norm" stroke="1" extrusionOk="0">
                  <a:moveTo>
                    <a:pt x="288607" y="222885"/>
                  </a:moveTo>
                  <a:cubicBezTo>
                    <a:pt x="288607" y="311468"/>
                    <a:pt x="242888" y="375285"/>
                    <a:pt x="143827" y="375285"/>
                  </a:cubicBezTo>
                  <a:cubicBezTo>
                    <a:pt x="45720" y="375285"/>
                    <a:pt x="0" y="312420"/>
                    <a:pt x="0" y="222885"/>
                  </a:cubicBezTo>
                  <a:lnTo>
                    <a:pt x="0" y="0"/>
                  </a:lnTo>
                  <a:lnTo>
                    <a:pt x="66675" y="0"/>
                  </a:lnTo>
                  <a:lnTo>
                    <a:pt x="66675" y="219075"/>
                  </a:lnTo>
                  <a:cubicBezTo>
                    <a:pt x="66675" y="274320"/>
                    <a:pt x="90488" y="312420"/>
                    <a:pt x="144780" y="312420"/>
                  </a:cubicBezTo>
                  <a:cubicBezTo>
                    <a:pt x="199073" y="312420"/>
                    <a:pt x="220980" y="275272"/>
                    <a:pt x="220980" y="219075"/>
                  </a:cubicBezTo>
                  <a:lnTo>
                    <a:pt x="220980" y="0"/>
                  </a:lnTo>
                  <a:lnTo>
                    <a:pt x="287655" y="0"/>
                  </a:lnTo>
                  <a:lnTo>
                    <a:pt x="287655" y="22288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2" name="Freihandform: Form 160"/>
            <p:cNvSpPr/>
            <p:nvPr/>
          </p:nvSpPr>
          <p:spPr bwMode="auto">
            <a:xfrm>
              <a:off x="2346415" y="332795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8 h 273367"/>
                <a:gd name="connsiteX6" fmla="*/ 0 w 228600"/>
                <a:gd name="connsiteY6" fmla="*/ 273368 h 273367"/>
                <a:gd name="connsiteX7" fmla="*/ 0 w 228600"/>
                <a:gd name="connsiteY7" fmla="*/ 6668 h 273367"/>
                <a:gd name="connsiteX8" fmla="*/ 61913 w 228600"/>
                <a:gd name="connsiteY8" fmla="*/ 6668 h 273367"/>
                <a:gd name="connsiteX9" fmla="*/ 61913 w 228600"/>
                <a:gd name="connsiteY9" fmla="*/ 39053 h 273367"/>
                <a:gd name="connsiteX10" fmla="*/ 62865 w 228600"/>
                <a:gd name="connsiteY10" fmla="*/ 39053 h 273367"/>
                <a:gd name="connsiteX11" fmla="*/ 140970 w 228600"/>
                <a:gd name="connsiteY11" fmla="*/ 0 h 273367"/>
                <a:gd name="connsiteX12" fmla="*/ 228600 w 228600"/>
                <a:gd name="connsiteY12" fmla="*/ 107632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8"/>
                  </a:lnTo>
                  <a:lnTo>
                    <a:pt x="0" y="273368"/>
                  </a:lnTo>
                  <a:lnTo>
                    <a:pt x="0" y="6668"/>
                  </a:lnTo>
                  <a:lnTo>
                    <a:pt x="61913" y="6668"/>
                  </a:lnTo>
                  <a:lnTo>
                    <a:pt x="61913" y="39053"/>
                  </a:lnTo>
                  <a:lnTo>
                    <a:pt x="62865" y="39053"/>
                  </a:lnTo>
                  <a:cubicBezTo>
                    <a:pt x="79058" y="15240"/>
                    <a:pt x="106680" y="0"/>
                    <a:pt x="140970" y="0"/>
                  </a:cubicBezTo>
                  <a:cubicBezTo>
                    <a:pt x="201930" y="0"/>
                    <a:pt x="228600" y="44768"/>
                    <a:pt x="228600" y="107632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3" name="Freihandform: Form 161"/>
            <p:cNvSpPr/>
            <p:nvPr/>
          </p:nvSpPr>
          <p:spPr bwMode="auto">
            <a:xfrm>
              <a:off x="2447067" y="294971"/>
              <a:ext cx="26605" cy="129501"/>
            </a:xfrm>
            <a:custGeom>
              <a:avLst/>
              <a:gdLst>
                <a:gd name="connsiteX0" fmla="*/ 79057 w 79057"/>
                <a:gd name="connsiteY0" fmla="*/ 38100 h 384810"/>
                <a:gd name="connsiteX1" fmla="*/ 39052 w 79057"/>
                <a:gd name="connsiteY1" fmla="*/ 76200 h 384810"/>
                <a:gd name="connsiteX2" fmla="*/ 0 w 79057"/>
                <a:gd name="connsiteY2" fmla="*/ 38100 h 384810"/>
                <a:gd name="connsiteX3" fmla="*/ 39052 w 79057"/>
                <a:gd name="connsiteY3" fmla="*/ 0 h 384810"/>
                <a:gd name="connsiteX4" fmla="*/ 79057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7" y="38100"/>
                  </a:moveTo>
                  <a:cubicBezTo>
                    <a:pt x="79057" y="60007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2" y="0"/>
                  </a:cubicBezTo>
                  <a:cubicBezTo>
                    <a:pt x="60960" y="0"/>
                    <a:pt x="79057" y="16193"/>
                    <a:pt x="79057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4" name="Freihandform: Form 162"/>
            <p:cNvSpPr/>
            <p:nvPr/>
          </p:nvSpPr>
          <p:spPr bwMode="auto">
            <a:xfrm>
              <a:off x="2488418" y="335039"/>
              <a:ext cx="87189" cy="89753"/>
            </a:xfrm>
            <a:custGeom>
              <a:avLst/>
              <a:gdLst>
                <a:gd name="connsiteX0" fmla="*/ 259080 w 259079"/>
                <a:gd name="connsiteY0" fmla="*/ 0 h 266700"/>
                <a:gd name="connsiteX1" fmla="*/ 161925 w 259079"/>
                <a:gd name="connsiteY1" fmla="*/ 266700 h 266700"/>
                <a:gd name="connsiteX2" fmla="*/ 97155 w 259079"/>
                <a:gd name="connsiteY2" fmla="*/ 266700 h 266700"/>
                <a:gd name="connsiteX3" fmla="*/ 0 w 259079"/>
                <a:gd name="connsiteY3" fmla="*/ 0 h 266700"/>
                <a:gd name="connsiteX4" fmla="*/ 68580 w 259079"/>
                <a:gd name="connsiteY4" fmla="*/ 0 h 266700"/>
                <a:gd name="connsiteX5" fmla="*/ 129540 w 259079"/>
                <a:gd name="connsiteY5" fmla="*/ 193358 h 266700"/>
                <a:gd name="connsiteX6" fmla="*/ 130492 w 259079"/>
                <a:gd name="connsiteY6" fmla="*/ 193358 h 266700"/>
                <a:gd name="connsiteX7" fmla="*/ 191452 w 259079"/>
                <a:gd name="connsiteY7" fmla="*/ 0 h 266700"/>
                <a:gd name="connsiteX8" fmla="*/ 259080 w 259079"/>
                <a:gd name="connsiteY8" fmla="*/ 0 h 266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079" h="266700" fill="norm" stroke="1" extrusionOk="0">
                  <a:moveTo>
                    <a:pt x="259080" y="0"/>
                  </a:moveTo>
                  <a:lnTo>
                    <a:pt x="161925" y="266700"/>
                  </a:lnTo>
                  <a:lnTo>
                    <a:pt x="97155" y="266700"/>
                  </a:lnTo>
                  <a:lnTo>
                    <a:pt x="0" y="0"/>
                  </a:lnTo>
                  <a:lnTo>
                    <a:pt x="68580" y="0"/>
                  </a:lnTo>
                  <a:lnTo>
                    <a:pt x="129540" y="193358"/>
                  </a:lnTo>
                  <a:lnTo>
                    <a:pt x="130492" y="193358"/>
                  </a:lnTo>
                  <a:lnTo>
                    <a:pt x="191452" y="0"/>
                  </a:lnTo>
                  <a:lnTo>
                    <a:pt x="259080" y="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5" name="Freihandform: Form 163"/>
            <p:cNvSpPr/>
            <p:nvPr/>
          </p:nvSpPr>
          <p:spPr bwMode="auto">
            <a:xfrm>
              <a:off x="2585223" y="332795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8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8 w 242887"/>
                <a:gd name="connsiteY6" fmla="*/ 225743 h 279082"/>
                <a:gd name="connsiteX7" fmla="*/ 198120 w 242887"/>
                <a:gd name="connsiteY7" fmla="*/ 194310 h 279082"/>
                <a:gd name="connsiteX8" fmla="*/ 237173 w 242887"/>
                <a:gd name="connsiteY8" fmla="*/ 235268 h 279082"/>
                <a:gd name="connsiteX9" fmla="*/ 132398 w 242887"/>
                <a:gd name="connsiteY9" fmla="*/ 279083 h 279082"/>
                <a:gd name="connsiteX10" fmla="*/ 62865 w 242887"/>
                <a:gd name="connsiteY10" fmla="*/ 115253 h 279082"/>
                <a:gd name="connsiteX11" fmla="*/ 183833 w 242887"/>
                <a:gd name="connsiteY11" fmla="*/ 115253 h 279082"/>
                <a:gd name="connsiteX12" fmla="*/ 124778 w 242887"/>
                <a:gd name="connsiteY12" fmla="*/ 50482 h 279082"/>
                <a:gd name="connsiteX13" fmla="*/ 62865 w 242887"/>
                <a:gd name="connsiteY13" fmla="*/ 115253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8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8"/>
                    <a:pt x="241935" y="153353"/>
                    <a:pt x="241935" y="160972"/>
                  </a:cubicBezTo>
                  <a:lnTo>
                    <a:pt x="62865" y="160972"/>
                  </a:lnTo>
                  <a:cubicBezTo>
                    <a:pt x="69533" y="201930"/>
                    <a:pt x="94298" y="225743"/>
                    <a:pt x="132398" y="225743"/>
                  </a:cubicBezTo>
                  <a:cubicBezTo>
                    <a:pt x="157163" y="225743"/>
                    <a:pt x="177165" y="216218"/>
                    <a:pt x="198120" y="194310"/>
                  </a:cubicBezTo>
                  <a:lnTo>
                    <a:pt x="237173" y="235268"/>
                  </a:lnTo>
                  <a:cubicBezTo>
                    <a:pt x="206693" y="264795"/>
                    <a:pt x="173355" y="279083"/>
                    <a:pt x="132398" y="279083"/>
                  </a:cubicBezTo>
                  <a:close/>
                  <a:moveTo>
                    <a:pt x="62865" y="115253"/>
                  </a:moveTo>
                  <a:lnTo>
                    <a:pt x="183833" y="115253"/>
                  </a:lnTo>
                  <a:cubicBezTo>
                    <a:pt x="180975" y="74295"/>
                    <a:pt x="160020" y="50482"/>
                    <a:pt x="124778" y="50482"/>
                  </a:cubicBezTo>
                  <a:cubicBezTo>
                    <a:pt x="90488" y="50482"/>
                    <a:pt x="68580" y="74295"/>
                    <a:pt x="62865" y="115253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6" name="Freihandform: Form 165"/>
            <p:cNvSpPr/>
            <p:nvPr/>
          </p:nvSpPr>
          <p:spPr bwMode="auto">
            <a:xfrm>
              <a:off x="2690683" y="332713"/>
              <a:ext cx="53852" cy="91758"/>
            </a:xfrm>
            <a:custGeom>
              <a:avLst/>
              <a:gdLst>
                <a:gd name="connsiteX0" fmla="*/ 160020 w 160019"/>
                <a:gd name="connsiteY0" fmla="*/ 5005 h 272657"/>
                <a:gd name="connsiteX1" fmla="*/ 150495 w 160019"/>
                <a:gd name="connsiteY1" fmla="*/ 68823 h 272657"/>
                <a:gd name="connsiteX2" fmla="*/ 116205 w 160019"/>
                <a:gd name="connsiteY2" fmla="*/ 60250 h 272657"/>
                <a:gd name="connsiteX3" fmla="*/ 61913 w 160019"/>
                <a:gd name="connsiteY3" fmla="*/ 135498 h 272657"/>
                <a:gd name="connsiteX4" fmla="*/ 61913 w 160019"/>
                <a:gd name="connsiteY4" fmla="*/ 272658 h 272657"/>
                <a:gd name="connsiteX5" fmla="*/ 0 w 160019"/>
                <a:gd name="connsiteY5" fmla="*/ 272658 h 272657"/>
                <a:gd name="connsiteX6" fmla="*/ 0 w 160019"/>
                <a:gd name="connsiteY6" fmla="*/ 5958 h 272657"/>
                <a:gd name="connsiteX7" fmla="*/ 60960 w 160019"/>
                <a:gd name="connsiteY7" fmla="*/ 5958 h 272657"/>
                <a:gd name="connsiteX8" fmla="*/ 60960 w 160019"/>
                <a:gd name="connsiteY8" fmla="*/ 40248 h 272657"/>
                <a:gd name="connsiteX9" fmla="*/ 61913 w 160019"/>
                <a:gd name="connsiteY9" fmla="*/ 40248 h 272657"/>
                <a:gd name="connsiteX10" fmla="*/ 131445 w 160019"/>
                <a:gd name="connsiteY10" fmla="*/ 243 h 272657"/>
                <a:gd name="connsiteX11" fmla="*/ 160020 w 160019"/>
                <a:gd name="connsiteY11" fmla="*/ 5005 h 2726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0019" h="272657" fill="norm" stroke="1" extrusionOk="0">
                  <a:moveTo>
                    <a:pt x="160020" y="5005"/>
                  </a:moveTo>
                  <a:lnTo>
                    <a:pt x="150495" y="68823"/>
                  </a:lnTo>
                  <a:cubicBezTo>
                    <a:pt x="140970" y="64060"/>
                    <a:pt x="129540" y="60250"/>
                    <a:pt x="116205" y="60250"/>
                  </a:cubicBezTo>
                  <a:cubicBezTo>
                    <a:pt x="73343" y="60250"/>
                    <a:pt x="61913" y="94540"/>
                    <a:pt x="61913" y="135498"/>
                  </a:cubicBezTo>
                  <a:lnTo>
                    <a:pt x="61913" y="272658"/>
                  </a:lnTo>
                  <a:lnTo>
                    <a:pt x="0" y="272658"/>
                  </a:lnTo>
                  <a:lnTo>
                    <a:pt x="0" y="5958"/>
                  </a:lnTo>
                  <a:lnTo>
                    <a:pt x="60960" y="5958"/>
                  </a:lnTo>
                  <a:lnTo>
                    <a:pt x="60960" y="40248"/>
                  </a:lnTo>
                  <a:lnTo>
                    <a:pt x="61913" y="40248"/>
                  </a:lnTo>
                  <a:cubicBezTo>
                    <a:pt x="76200" y="15483"/>
                    <a:pt x="100965" y="243"/>
                    <a:pt x="131445" y="243"/>
                  </a:cubicBezTo>
                  <a:cubicBezTo>
                    <a:pt x="140018" y="-710"/>
                    <a:pt x="150495" y="1195"/>
                    <a:pt x="160020" y="500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7" name="Freihandform: Form 166"/>
            <p:cNvSpPr/>
            <p:nvPr/>
          </p:nvSpPr>
          <p:spPr bwMode="auto">
            <a:xfrm>
              <a:off x="2754472" y="332474"/>
              <a:ext cx="69238" cy="94240"/>
            </a:xfrm>
            <a:custGeom>
              <a:avLst/>
              <a:gdLst>
                <a:gd name="connsiteX0" fmla="*/ 29527 w 205739"/>
                <a:gd name="connsiteY0" fmla="*/ 198120 h 280034"/>
                <a:gd name="connsiteX1" fmla="*/ 104775 w 205739"/>
                <a:gd name="connsiteY1" fmla="*/ 227647 h 280034"/>
                <a:gd name="connsiteX2" fmla="*/ 143827 w 205739"/>
                <a:gd name="connsiteY2" fmla="*/ 200978 h 280034"/>
                <a:gd name="connsiteX3" fmla="*/ 10477 w 205739"/>
                <a:gd name="connsiteY3" fmla="*/ 82868 h 280034"/>
                <a:gd name="connsiteX4" fmla="*/ 111442 w 205739"/>
                <a:gd name="connsiteY4" fmla="*/ 0 h 280034"/>
                <a:gd name="connsiteX5" fmla="*/ 203835 w 205739"/>
                <a:gd name="connsiteY5" fmla="*/ 27622 h 280034"/>
                <a:gd name="connsiteX6" fmla="*/ 174307 w 205739"/>
                <a:gd name="connsiteY6" fmla="*/ 76200 h 280034"/>
                <a:gd name="connsiteX7" fmla="*/ 110490 w 205739"/>
                <a:gd name="connsiteY7" fmla="*/ 52387 h 280034"/>
                <a:gd name="connsiteX8" fmla="*/ 72390 w 205739"/>
                <a:gd name="connsiteY8" fmla="*/ 77153 h 280034"/>
                <a:gd name="connsiteX9" fmla="*/ 205740 w 205739"/>
                <a:gd name="connsiteY9" fmla="*/ 195262 h 280034"/>
                <a:gd name="connsiteX10" fmla="*/ 102870 w 205739"/>
                <a:gd name="connsiteY10" fmla="*/ 280035 h 280034"/>
                <a:gd name="connsiteX11" fmla="*/ 0 w 205739"/>
                <a:gd name="connsiteY11" fmla="*/ 247650 h 280034"/>
                <a:gd name="connsiteX12" fmla="*/ 29527 w 205739"/>
                <a:gd name="connsiteY12" fmla="*/ 198120 h 28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39" h="280034" fill="norm" stroke="1" extrusionOk="0">
                  <a:moveTo>
                    <a:pt x="29527" y="198120"/>
                  </a:moveTo>
                  <a:cubicBezTo>
                    <a:pt x="56197" y="218122"/>
                    <a:pt x="80963" y="227647"/>
                    <a:pt x="104775" y="227647"/>
                  </a:cubicBezTo>
                  <a:cubicBezTo>
                    <a:pt x="127635" y="227647"/>
                    <a:pt x="143827" y="217170"/>
                    <a:pt x="143827" y="200978"/>
                  </a:cubicBezTo>
                  <a:cubicBezTo>
                    <a:pt x="143827" y="155258"/>
                    <a:pt x="10477" y="171450"/>
                    <a:pt x="10477" y="82868"/>
                  </a:cubicBezTo>
                  <a:cubicBezTo>
                    <a:pt x="10477" y="33338"/>
                    <a:pt x="51435" y="0"/>
                    <a:pt x="111442" y="0"/>
                  </a:cubicBezTo>
                  <a:cubicBezTo>
                    <a:pt x="143827" y="0"/>
                    <a:pt x="175260" y="9525"/>
                    <a:pt x="203835" y="27622"/>
                  </a:cubicBezTo>
                  <a:lnTo>
                    <a:pt x="174307" y="76200"/>
                  </a:lnTo>
                  <a:cubicBezTo>
                    <a:pt x="151447" y="60960"/>
                    <a:pt x="130492" y="52387"/>
                    <a:pt x="110490" y="52387"/>
                  </a:cubicBezTo>
                  <a:cubicBezTo>
                    <a:pt x="87630" y="52387"/>
                    <a:pt x="72390" y="61912"/>
                    <a:pt x="72390" y="77153"/>
                  </a:cubicBezTo>
                  <a:cubicBezTo>
                    <a:pt x="72390" y="120968"/>
                    <a:pt x="205740" y="105728"/>
                    <a:pt x="205740" y="195262"/>
                  </a:cubicBezTo>
                  <a:cubicBezTo>
                    <a:pt x="205740" y="245745"/>
                    <a:pt x="164782" y="280035"/>
                    <a:pt x="102870" y="280035"/>
                  </a:cubicBezTo>
                  <a:cubicBezTo>
                    <a:pt x="67627" y="280035"/>
                    <a:pt x="31432" y="268605"/>
                    <a:pt x="0" y="247650"/>
                  </a:cubicBezTo>
                  <a:lnTo>
                    <a:pt x="29527" y="19812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8" name="Freihandform: Form 168"/>
            <p:cNvSpPr/>
            <p:nvPr/>
          </p:nvSpPr>
          <p:spPr bwMode="auto">
            <a:xfrm>
              <a:off x="2843264" y="294971"/>
              <a:ext cx="26605" cy="129501"/>
            </a:xfrm>
            <a:custGeom>
              <a:avLst/>
              <a:gdLst>
                <a:gd name="connsiteX0" fmla="*/ 79058 w 79057"/>
                <a:gd name="connsiteY0" fmla="*/ 38100 h 384810"/>
                <a:gd name="connsiteX1" fmla="*/ 39053 w 79057"/>
                <a:gd name="connsiteY1" fmla="*/ 76200 h 384810"/>
                <a:gd name="connsiteX2" fmla="*/ 0 w 79057"/>
                <a:gd name="connsiteY2" fmla="*/ 38100 h 384810"/>
                <a:gd name="connsiteX3" fmla="*/ 39053 w 79057"/>
                <a:gd name="connsiteY3" fmla="*/ 0 h 384810"/>
                <a:gd name="connsiteX4" fmla="*/ 79058 w 79057"/>
                <a:gd name="connsiteY4" fmla="*/ 38100 h 384810"/>
                <a:gd name="connsiteX5" fmla="*/ 70485 w 79057"/>
                <a:gd name="connsiteY5" fmla="*/ 384810 h 384810"/>
                <a:gd name="connsiteX6" fmla="*/ 8573 w 79057"/>
                <a:gd name="connsiteY6" fmla="*/ 384810 h 384810"/>
                <a:gd name="connsiteX7" fmla="*/ 8573 w 79057"/>
                <a:gd name="connsiteY7" fmla="*/ 118110 h 384810"/>
                <a:gd name="connsiteX8" fmla="*/ 70485 w 79057"/>
                <a:gd name="connsiteY8" fmla="*/ 118110 h 384810"/>
                <a:gd name="connsiteX9" fmla="*/ 70485 w 79057"/>
                <a:gd name="connsiteY9" fmla="*/ 384810 h 384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10" fill="norm" stroke="1" extrusionOk="0">
                  <a:moveTo>
                    <a:pt x="79058" y="38100"/>
                  </a:moveTo>
                  <a:cubicBezTo>
                    <a:pt x="79058" y="60007"/>
                    <a:pt x="60960" y="76200"/>
                    <a:pt x="39053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3"/>
                    <a:pt x="18098" y="0"/>
                    <a:pt x="39053" y="0"/>
                  </a:cubicBezTo>
                  <a:cubicBezTo>
                    <a:pt x="60960" y="0"/>
                    <a:pt x="79058" y="16193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3" y="384810"/>
                  </a:lnTo>
                  <a:lnTo>
                    <a:pt x="8573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69" name="Freihandform: Form 169"/>
            <p:cNvSpPr/>
            <p:nvPr/>
          </p:nvSpPr>
          <p:spPr bwMode="auto">
            <a:xfrm>
              <a:off x="2884935" y="306189"/>
              <a:ext cx="55775" cy="120525"/>
            </a:xfrm>
            <a:custGeom>
              <a:avLst/>
              <a:gdLst>
                <a:gd name="connsiteX0" fmla="*/ 165735 w 165735"/>
                <a:gd name="connsiteY0" fmla="*/ 295275 h 358139"/>
                <a:gd name="connsiteX1" fmla="*/ 165735 w 165735"/>
                <a:gd name="connsiteY1" fmla="*/ 348615 h 358139"/>
                <a:gd name="connsiteX2" fmla="*/ 113348 w 165735"/>
                <a:gd name="connsiteY2" fmla="*/ 358140 h 358139"/>
                <a:gd name="connsiteX3" fmla="*/ 40958 w 165735"/>
                <a:gd name="connsiteY3" fmla="*/ 282892 h 358139"/>
                <a:gd name="connsiteX4" fmla="*/ 40958 w 165735"/>
                <a:gd name="connsiteY4" fmla="*/ 137160 h 358139"/>
                <a:gd name="connsiteX5" fmla="*/ 0 w 165735"/>
                <a:gd name="connsiteY5" fmla="*/ 137160 h 358139"/>
                <a:gd name="connsiteX6" fmla="*/ 0 w 165735"/>
                <a:gd name="connsiteY6" fmla="*/ 85725 h 358139"/>
                <a:gd name="connsiteX7" fmla="*/ 40005 w 165735"/>
                <a:gd name="connsiteY7" fmla="*/ 85725 h 358139"/>
                <a:gd name="connsiteX8" fmla="*/ 40005 w 165735"/>
                <a:gd name="connsiteY8" fmla="*/ 13335 h 358139"/>
                <a:gd name="connsiteX9" fmla="*/ 101918 w 165735"/>
                <a:gd name="connsiteY9" fmla="*/ 0 h 358139"/>
                <a:gd name="connsiteX10" fmla="*/ 101918 w 165735"/>
                <a:gd name="connsiteY10" fmla="*/ 86677 h 358139"/>
                <a:gd name="connsiteX11" fmla="*/ 165735 w 165735"/>
                <a:gd name="connsiteY11" fmla="*/ 86677 h 358139"/>
                <a:gd name="connsiteX12" fmla="*/ 165735 w 165735"/>
                <a:gd name="connsiteY12" fmla="*/ 138113 h 358139"/>
                <a:gd name="connsiteX13" fmla="*/ 101918 w 165735"/>
                <a:gd name="connsiteY13" fmla="*/ 138113 h 358139"/>
                <a:gd name="connsiteX14" fmla="*/ 101918 w 165735"/>
                <a:gd name="connsiteY14" fmla="*/ 269558 h 358139"/>
                <a:gd name="connsiteX15" fmla="*/ 130493 w 165735"/>
                <a:gd name="connsiteY15" fmla="*/ 304800 h 358139"/>
                <a:gd name="connsiteX16" fmla="*/ 165735 w 165735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5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8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3"/>
                    <a:pt x="110490" y="304800"/>
                    <a:pt x="130493" y="304800"/>
                  </a:cubicBezTo>
                  <a:cubicBezTo>
                    <a:pt x="141923" y="303848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0" name="Freihandform: Form 170"/>
            <p:cNvSpPr/>
            <p:nvPr/>
          </p:nvSpPr>
          <p:spPr bwMode="auto">
            <a:xfrm>
              <a:off x="2957058" y="296573"/>
              <a:ext cx="75970" cy="130142"/>
            </a:xfrm>
            <a:custGeom>
              <a:avLst/>
              <a:gdLst>
                <a:gd name="connsiteX0" fmla="*/ 114300 w 225742"/>
                <a:gd name="connsiteY0" fmla="*/ 215265 h 386714"/>
                <a:gd name="connsiteX1" fmla="*/ 164783 w 225742"/>
                <a:gd name="connsiteY1" fmla="*/ 220980 h 386714"/>
                <a:gd name="connsiteX2" fmla="*/ 164783 w 225742"/>
                <a:gd name="connsiteY2" fmla="*/ 211455 h 386714"/>
                <a:gd name="connsiteX3" fmla="*/ 105728 w 225742"/>
                <a:gd name="connsiteY3" fmla="*/ 160020 h 386714"/>
                <a:gd name="connsiteX4" fmla="*/ 38100 w 225742"/>
                <a:gd name="connsiteY4" fmla="*/ 175260 h 386714"/>
                <a:gd name="connsiteX5" fmla="*/ 24765 w 225742"/>
                <a:gd name="connsiteY5" fmla="*/ 122873 h 386714"/>
                <a:gd name="connsiteX6" fmla="*/ 112395 w 225742"/>
                <a:gd name="connsiteY6" fmla="*/ 107632 h 386714"/>
                <a:gd name="connsiteX7" fmla="*/ 225743 w 225742"/>
                <a:gd name="connsiteY7" fmla="*/ 210502 h 386714"/>
                <a:gd name="connsiteX8" fmla="*/ 225743 w 225742"/>
                <a:gd name="connsiteY8" fmla="*/ 381000 h 386714"/>
                <a:gd name="connsiteX9" fmla="*/ 166688 w 225742"/>
                <a:gd name="connsiteY9" fmla="*/ 381000 h 386714"/>
                <a:gd name="connsiteX10" fmla="*/ 166688 w 225742"/>
                <a:gd name="connsiteY10" fmla="*/ 352425 h 386714"/>
                <a:gd name="connsiteX11" fmla="*/ 165735 w 225742"/>
                <a:gd name="connsiteY11" fmla="*/ 352425 h 386714"/>
                <a:gd name="connsiteX12" fmla="*/ 87630 w 225742"/>
                <a:gd name="connsiteY12" fmla="*/ 386715 h 386714"/>
                <a:gd name="connsiteX13" fmla="*/ 0 w 225742"/>
                <a:gd name="connsiteY13" fmla="*/ 301942 h 386714"/>
                <a:gd name="connsiteX14" fmla="*/ 114300 w 225742"/>
                <a:gd name="connsiteY14" fmla="*/ 215265 h 386714"/>
                <a:gd name="connsiteX15" fmla="*/ 63818 w 225742"/>
                <a:gd name="connsiteY15" fmla="*/ 72390 h 386714"/>
                <a:gd name="connsiteX16" fmla="*/ 26670 w 225742"/>
                <a:gd name="connsiteY16" fmla="*/ 36195 h 386714"/>
                <a:gd name="connsiteX17" fmla="*/ 63818 w 225742"/>
                <a:gd name="connsiteY17" fmla="*/ 0 h 386714"/>
                <a:gd name="connsiteX18" fmla="*/ 100965 w 225742"/>
                <a:gd name="connsiteY18" fmla="*/ 36195 h 386714"/>
                <a:gd name="connsiteX19" fmla="*/ 63818 w 225742"/>
                <a:gd name="connsiteY19" fmla="*/ 72390 h 386714"/>
                <a:gd name="connsiteX20" fmla="*/ 103823 w 225742"/>
                <a:gd name="connsiteY20" fmla="*/ 340042 h 386714"/>
                <a:gd name="connsiteX21" fmla="*/ 164783 w 225742"/>
                <a:gd name="connsiteY21" fmla="*/ 307658 h 386714"/>
                <a:gd name="connsiteX22" fmla="*/ 164783 w 225742"/>
                <a:gd name="connsiteY22" fmla="*/ 261938 h 386714"/>
                <a:gd name="connsiteX23" fmla="*/ 120968 w 225742"/>
                <a:gd name="connsiteY23" fmla="*/ 257175 h 386714"/>
                <a:gd name="connsiteX24" fmla="*/ 59055 w 225742"/>
                <a:gd name="connsiteY24" fmla="*/ 300990 h 386714"/>
                <a:gd name="connsiteX25" fmla="*/ 103823 w 225742"/>
                <a:gd name="connsiteY25" fmla="*/ 340042 h 386714"/>
                <a:gd name="connsiteX26" fmla="*/ 172403 w 225742"/>
                <a:gd name="connsiteY26" fmla="*/ 72390 h 386714"/>
                <a:gd name="connsiteX27" fmla="*/ 135255 w 225742"/>
                <a:gd name="connsiteY27" fmla="*/ 36195 h 386714"/>
                <a:gd name="connsiteX28" fmla="*/ 172403 w 225742"/>
                <a:gd name="connsiteY28" fmla="*/ 0 h 386714"/>
                <a:gd name="connsiteX29" fmla="*/ 209550 w 225742"/>
                <a:gd name="connsiteY29" fmla="*/ 36195 h 386714"/>
                <a:gd name="connsiteX30" fmla="*/ 172403 w 225742"/>
                <a:gd name="connsiteY30" fmla="*/ 72390 h 386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4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2"/>
                    <a:pt x="112395" y="107632"/>
                  </a:cubicBezTo>
                  <a:cubicBezTo>
                    <a:pt x="187643" y="107632"/>
                    <a:pt x="225743" y="142875"/>
                    <a:pt x="225743" y="210502"/>
                  </a:cubicBezTo>
                  <a:lnTo>
                    <a:pt x="225743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8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8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8" y="72390"/>
                  </a:cubicBezTo>
                  <a:close/>
                  <a:moveTo>
                    <a:pt x="103823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1938"/>
                  </a:lnTo>
                  <a:cubicBezTo>
                    <a:pt x="150495" y="258127"/>
                    <a:pt x="135255" y="257175"/>
                    <a:pt x="120968" y="257175"/>
                  </a:cubicBezTo>
                  <a:cubicBezTo>
                    <a:pt x="81915" y="257175"/>
                    <a:pt x="59055" y="272415"/>
                    <a:pt x="59055" y="300990"/>
                  </a:cubicBezTo>
                  <a:cubicBezTo>
                    <a:pt x="59055" y="324803"/>
                    <a:pt x="76200" y="340042"/>
                    <a:pt x="103823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1" name="Freihandform: Form 171"/>
            <p:cNvSpPr/>
            <p:nvPr/>
          </p:nvSpPr>
          <p:spPr bwMode="auto">
            <a:xfrm>
              <a:off x="3049376" y="306189"/>
              <a:ext cx="55775" cy="120525"/>
            </a:xfrm>
            <a:custGeom>
              <a:avLst/>
              <a:gdLst>
                <a:gd name="connsiteX0" fmla="*/ 165735 w 165734"/>
                <a:gd name="connsiteY0" fmla="*/ 295275 h 358139"/>
                <a:gd name="connsiteX1" fmla="*/ 165735 w 165734"/>
                <a:gd name="connsiteY1" fmla="*/ 348615 h 358139"/>
                <a:gd name="connsiteX2" fmla="*/ 113347 w 165734"/>
                <a:gd name="connsiteY2" fmla="*/ 358140 h 358139"/>
                <a:gd name="connsiteX3" fmla="*/ 40957 w 165734"/>
                <a:gd name="connsiteY3" fmla="*/ 282892 h 358139"/>
                <a:gd name="connsiteX4" fmla="*/ 40957 w 165734"/>
                <a:gd name="connsiteY4" fmla="*/ 137160 h 358139"/>
                <a:gd name="connsiteX5" fmla="*/ 0 w 165734"/>
                <a:gd name="connsiteY5" fmla="*/ 137160 h 358139"/>
                <a:gd name="connsiteX6" fmla="*/ 0 w 165734"/>
                <a:gd name="connsiteY6" fmla="*/ 85725 h 358139"/>
                <a:gd name="connsiteX7" fmla="*/ 40005 w 165734"/>
                <a:gd name="connsiteY7" fmla="*/ 85725 h 358139"/>
                <a:gd name="connsiteX8" fmla="*/ 40005 w 165734"/>
                <a:gd name="connsiteY8" fmla="*/ 13335 h 358139"/>
                <a:gd name="connsiteX9" fmla="*/ 101917 w 165734"/>
                <a:gd name="connsiteY9" fmla="*/ 0 h 358139"/>
                <a:gd name="connsiteX10" fmla="*/ 101917 w 165734"/>
                <a:gd name="connsiteY10" fmla="*/ 86677 h 358139"/>
                <a:gd name="connsiteX11" fmla="*/ 165735 w 165734"/>
                <a:gd name="connsiteY11" fmla="*/ 86677 h 358139"/>
                <a:gd name="connsiteX12" fmla="*/ 165735 w 165734"/>
                <a:gd name="connsiteY12" fmla="*/ 138113 h 358139"/>
                <a:gd name="connsiteX13" fmla="*/ 101917 w 165734"/>
                <a:gd name="connsiteY13" fmla="*/ 138113 h 358139"/>
                <a:gd name="connsiteX14" fmla="*/ 101917 w 165734"/>
                <a:gd name="connsiteY14" fmla="*/ 269558 h 358139"/>
                <a:gd name="connsiteX15" fmla="*/ 130492 w 165734"/>
                <a:gd name="connsiteY15" fmla="*/ 304800 h 358139"/>
                <a:gd name="connsiteX16" fmla="*/ 165735 w 165734"/>
                <a:gd name="connsiteY16" fmla="*/ 295275 h 358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39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7" y="0"/>
                  </a:lnTo>
                  <a:lnTo>
                    <a:pt x="101917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7" y="138113"/>
                  </a:lnTo>
                  <a:lnTo>
                    <a:pt x="101917" y="269558"/>
                  </a:lnTo>
                  <a:cubicBezTo>
                    <a:pt x="101917" y="294323"/>
                    <a:pt x="110490" y="304800"/>
                    <a:pt x="130492" y="304800"/>
                  </a:cubicBezTo>
                  <a:cubicBezTo>
                    <a:pt x="142875" y="303848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rgbClr val="041E4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2" name="Freihandform: Form 172"/>
            <p:cNvSpPr/>
            <p:nvPr/>
          </p:nvSpPr>
          <p:spPr bwMode="auto">
            <a:xfrm>
              <a:off x="510639" y="494671"/>
              <a:ext cx="92638" cy="124051"/>
            </a:xfrm>
            <a:custGeom>
              <a:avLst/>
              <a:gdLst>
                <a:gd name="connsiteX0" fmla="*/ 275273 w 275272"/>
                <a:gd name="connsiteY0" fmla="*/ 60960 h 368617"/>
                <a:gd name="connsiteX1" fmla="*/ 170498 w 275272"/>
                <a:gd name="connsiteY1" fmla="*/ 60960 h 368617"/>
                <a:gd name="connsiteX2" fmla="*/ 170498 w 275272"/>
                <a:gd name="connsiteY2" fmla="*/ 368617 h 368617"/>
                <a:gd name="connsiteX3" fmla="*/ 104775 w 275272"/>
                <a:gd name="connsiteY3" fmla="*/ 368617 h 368617"/>
                <a:gd name="connsiteX4" fmla="*/ 104775 w 275272"/>
                <a:gd name="connsiteY4" fmla="*/ 60960 h 368617"/>
                <a:gd name="connsiteX5" fmla="*/ 0 w 275272"/>
                <a:gd name="connsiteY5" fmla="*/ 60960 h 368617"/>
                <a:gd name="connsiteX6" fmla="*/ 0 w 275272"/>
                <a:gd name="connsiteY6" fmla="*/ 0 h 368617"/>
                <a:gd name="connsiteX7" fmla="*/ 275273 w 275272"/>
                <a:gd name="connsiteY7" fmla="*/ 0 h 368617"/>
                <a:gd name="connsiteX8" fmla="*/ 275273 w 275272"/>
                <a:gd name="connsiteY8" fmla="*/ 6096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5272" h="368617" fill="norm" stroke="1" extrusionOk="0">
                  <a:moveTo>
                    <a:pt x="275273" y="60960"/>
                  </a:moveTo>
                  <a:lnTo>
                    <a:pt x="170498" y="60960"/>
                  </a:lnTo>
                  <a:lnTo>
                    <a:pt x="170498" y="368617"/>
                  </a:lnTo>
                  <a:lnTo>
                    <a:pt x="104775" y="368617"/>
                  </a:lnTo>
                  <a:lnTo>
                    <a:pt x="104775" y="60960"/>
                  </a:lnTo>
                  <a:lnTo>
                    <a:pt x="0" y="60960"/>
                  </a:lnTo>
                  <a:lnTo>
                    <a:pt x="0" y="0"/>
                  </a:lnTo>
                  <a:lnTo>
                    <a:pt x="275273" y="0"/>
                  </a:lnTo>
                  <a:lnTo>
                    <a:pt x="275273" y="6096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3" name="Freihandform: Form 173"/>
            <p:cNvSpPr/>
            <p:nvPr/>
          </p:nvSpPr>
          <p:spPr bwMode="auto">
            <a:xfrm>
              <a:off x="603919" y="526726"/>
              <a:ext cx="81739" cy="93920"/>
            </a:xfrm>
            <a:custGeom>
              <a:avLst/>
              <a:gdLst>
                <a:gd name="connsiteX0" fmla="*/ 132398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3817 w 242887"/>
                <a:gd name="connsiteY5" fmla="*/ 160972 h 279082"/>
                <a:gd name="connsiteX6" fmla="*/ 133350 w 242887"/>
                <a:gd name="connsiteY6" fmla="*/ 225742 h 279082"/>
                <a:gd name="connsiteX7" fmla="*/ 199073 w 242887"/>
                <a:gd name="connsiteY7" fmla="*/ 194310 h 279082"/>
                <a:gd name="connsiteX8" fmla="*/ 238125 w 242887"/>
                <a:gd name="connsiteY8" fmla="*/ 235267 h 279082"/>
                <a:gd name="connsiteX9" fmla="*/ 132398 w 242887"/>
                <a:gd name="connsiteY9" fmla="*/ 279083 h 279082"/>
                <a:gd name="connsiteX10" fmla="*/ 62865 w 242887"/>
                <a:gd name="connsiteY10" fmla="*/ 115252 h 279082"/>
                <a:gd name="connsiteX11" fmla="*/ 183833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8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3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3817" y="160972"/>
                  </a:lnTo>
                  <a:cubicBezTo>
                    <a:pt x="70485" y="201930"/>
                    <a:pt x="95250" y="225742"/>
                    <a:pt x="133350" y="225742"/>
                  </a:cubicBezTo>
                  <a:cubicBezTo>
                    <a:pt x="158115" y="225742"/>
                    <a:pt x="178117" y="216217"/>
                    <a:pt x="199073" y="194310"/>
                  </a:cubicBezTo>
                  <a:lnTo>
                    <a:pt x="238125" y="235267"/>
                  </a:lnTo>
                  <a:cubicBezTo>
                    <a:pt x="206692" y="264795"/>
                    <a:pt x="172402" y="279083"/>
                    <a:pt x="132398" y="279083"/>
                  </a:cubicBezTo>
                  <a:close/>
                  <a:moveTo>
                    <a:pt x="62865" y="115252"/>
                  </a:moveTo>
                  <a:lnTo>
                    <a:pt x="183833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4" name="Freihandform: Form 174"/>
            <p:cNvSpPr/>
            <p:nvPr/>
          </p:nvSpPr>
          <p:spPr bwMode="auto">
            <a:xfrm>
              <a:off x="703929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3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3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6688" y="66675"/>
                    <a:pt x="149543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3" y="222885"/>
                    <a:pt x="166688" y="213360"/>
                    <a:pt x="183833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5" name="Freihandform: Form 175"/>
            <p:cNvSpPr/>
            <p:nvPr/>
          </p:nvSpPr>
          <p:spPr bwMode="auto">
            <a:xfrm>
              <a:off x="79785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6" name="Freihandform: Form 176"/>
            <p:cNvSpPr/>
            <p:nvPr/>
          </p:nvSpPr>
          <p:spPr bwMode="auto">
            <a:xfrm>
              <a:off x="901707" y="526726"/>
              <a:ext cx="76931" cy="91997"/>
            </a:xfrm>
            <a:custGeom>
              <a:avLst/>
              <a:gdLst>
                <a:gd name="connsiteX0" fmla="*/ 228600 w 228600"/>
                <a:gd name="connsiteY0" fmla="*/ 272415 h 273367"/>
                <a:gd name="connsiteX1" fmla="*/ 166688 w 228600"/>
                <a:gd name="connsiteY1" fmla="*/ 272415 h 273367"/>
                <a:gd name="connsiteX2" fmla="*/ 166688 w 228600"/>
                <a:gd name="connsiteY2" fmla="*/ 120015 h 273367"/>
                <a:gd name="connsiteX3" fmla="*/ 117158 w 228600"/>
                <a:gd name="connsiteY3" fmla="*/ 55245 h 273367"/>
                <a:gd name="connsiteX4" fmla="*/ 61913 w 228600"/>
                <a:gd name="connsiteY4" fmla="*/ 120015 h 273367"/>
                <a:gd name="connsiteX5" fmla="*/ 61913 w 228600"/>
                <a:gd name="connsiteY5" fmla="*/ 273367 h 273367"/>
                <a:gd name="connsiteX6" fmla="*/ 0 w 228600"/>
                <a:gd name="connsiteY6" fmla="*/ 273367 h 273367"/>
                <a:gd name="connsiteX7" fmla="*/ 0 w 228600"/>
                <a:gd name="connsiteY7" fmla="*/ 6667 h 273367"/>
                <a:gd name="connsiteX8" fmla="*/ 61913 w 228600"/>
                <a:gd name="connsiteY8" fmla="*/ 6667 h 273367"/>
                <a:gd name="connsiteX9" fmla="*/ 61913 w 228600"/>
                <a:gd name="connsiteY9" fmla="*/ 39052 h 273367"/>
                <a:gd name="connsiteX10" fmla="*/ 62865 w 228600"/>
                <a:gd name="connsiteY10" fmla="*/ 39052 h 273367"/>
                <a:gd name="connsiteX11" fmla="*/ 140970 w 228600"/>
                <a:gd name="connsiteY11" fmla="*/ 0 h 273367"/>
                <a:gd name="connsiteX12" fmla="*/ 228600 w 228600"/>
                <a:gd name="connsiteY12" fmla="*/ 107633 h 273367"/>
                <a:gd name="connsiteX13" fmla="*/ 228600 w 228600"/>
                <a:gd name="connsiteY13" fmla="*/ 272415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273367" fill="norm" stroke="1" extrusionOk="0">
                  <a:moveTo>
                    <a:pt x="228600" y="272415"/>
                  </a:moveTo>
                  <a:lnTo>
                    <a:pt x="166688" y="272415"/>
                  </a:lnTo>
                  <a:lnTo>
                    <a:pt x="166688" y="120015"/>
                  </a:lnTo>
                  <a:cubicBezTo>
                    <a:pt x="166688" y="80963"/>
                    <a:pt x="155258" y="55245"/>
                    <a:pt x="117158" y="55245"/>
                  </a:cubicBezTo>
                  <a:cubicBezTo>
                    <a:pt x="73343" y="55245"/>
                    <a:pt x="61913" y="90488"/>
                    <a:pt x="61913" y="120015"/>
                  </a:cubicBezTo>
                  <a:lnTo>
                    <a:pt x="61913" y="273367"/>
                  </a:lnTo>
                  <a:lnTo>
                    <a:pt x="0" y="273367"/>
                  </a:lnTo>
                  <a:lnTo>
                    <a:pt x="0" y="6667"/>
                  </a:lnTo>
                  <a:lnTo>
                    <a:pt x="61913" y="6667"/>
                  </a:lnTo>
                  <a:lnTo>
                    <a:pt x="61913" y="39052"/>
                  </a:lnTo>
                  <a:lnTo>
                    <a:pt x="62865" y="39052"/>
                  </a:lnTo>
                  <a:cubicBezTo>
                    <a:pt x="78105" y="15240"/>
                    <a:pt x="106680" y="0"/>
                    <a:pt x="140970" y="0"/>
                  </a:cubicBezTo>
                  <a:cubicBezTo>
                    <a:pt x="201930" y="0"/>
                    <a:pt x="228600" y="44767"/>
                    <a:pt x="228600" y="107633"/>
                  </a:cubicBezTo>
                  <a:lnTo>
                    <a:pt x="228600" y="272415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7" name="Freihandform: Form 177"/>
            <p:cNvSpPr/>
            <p:nvPr/>
          </p:nvSpPr>
          <p:spPr bwMode="auto">
            <a:xfrm>
              <a:off x="1002359" y="488901"/>
              <a:ext cx="26605" cy="129501"/>
            </a:xfrm>
            <a:custGeom>
              <a:avLst/>
              <a:gdLst>
                <a:gd name="connsiteX0" fmla="*/ 79058 w 79057"/>
                <a:gd name="connsiteY0" fmla="*/ 38100 h 384809"/>
                <a:gd name="connsiteX1" fmla="*/ 39052 w 79057"/>
                <a:gd name="connsiteY1" fmla="*/ 76200 h 384809"/>
                <a:gd name="connsiteX2" fmla="*/ 0 w 79057"/>
                <a:gd name="connsiteY2" fmla="*/ 38100 h 384809"/>
                <a:gd name="connsiteX3" fmla="*/ 39052 w 79057"/>
                <a:gd name="connsiteY3" fmla="*/ 0 h 384809"/>
                <a:gd name="connsiteX4" fmla="*/ 79058 w 79057"/>
                <a:gd name="connsiteY4" fmla="*/ 38100 h 384809"/>
                <a:gd name="connsiteX5" fmla="*/ 70485 w 79057"/>
                <a:gd name="connsiteY5" fmla="*/ 384810 h 384809"/>
                <a:gd name="connsiteX6" fmla="*/ 8572 w 79057"/>
                <a:gd name="connsiteY6" fmla="*/ 384810 h 384809"/>
                <a:gd name="connsiteX7" fmla="*/ 8572 w 79057"/>
                <a:gd name="connsiteY7" fmla="*/ 118110 h 384809"/>
                <a:gd name="connsiteX8" fmla="*/ 70485 w 79057"/>
                <a:gd name="connsiteY8" fmla="*/ 118110 h 384809"/>
                <a:gd name="connsiteX9" fmla="*/ 70485 w 79057"/>
                <a:gd name="connsiteY9" fmla="*/ 384810 h 38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9057" h="384809" fill="norm" stroke="1" extrusionOk="0">
                  <a:moveTo>
                    <a:pt x="79058" y="38100"/>
                  </a:moveTo>
                  <a:cubicBezTo>
                    <a:pt x="79058" y="60008"/>
                    <a:pt x="60960" y="76200"/>
                    <a:pt x="39052" y="76200"/>
                  </a:cubicBezTo>
                  <a:cubicBezTo>
                    <a:pt x="17145" y="76200"/>
                    <a:pt x="0" y="60960"/>
                    <a:pt x="0" y="38100"/>
                  </a:cubicBezTo>
                  <a:cubicBezTo>
                    <a:pt x="0" y="16192"/>
                    <a:pt x="18097" y="0"/>
                    <a:pt x="39052" y="0"/>
                  </a:cubicBezTo>
                  <a:cubicBezTo>
                    <a:pt x="60960" y="0"/>
                    <a:pt x="79058" y="16192"/>
                    <a:pt x="79058" y="38100"/>
                  </a:cubicBezTo>
                  <a:close/>
                  <a:moveTo>
                    <a:pt x="70485" y="384810"/>
                  </a:moveTo>
                  <a:lnTo>
                    <a:pt x="8572" y="384810"/>
                  </a:lnTo>
                  <a:lnTo>
                    <a:pt x="8572" y="118110"/>
                  </a:lnTo>
                  <a:lnTo>
                    <a:pt x="70485" y="118110"/>
                  </a:lnTo>
                  <a:lnTo>
                    <a:pt x="70485" y="38481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8" name="Freihandform: Form 178"/>
            <p:cNvSpPr/>
            <p:nvPr/>
          </p:nvSpPr>
          <p:spPr bwMode="auto">
            <a:xfrm>
              <a:off x="1045312" y="526405"/>
              <a:ext cx="69238" cy="94241"/>
            </a:xfrm>
            <a:custGeom>
              <a:avLst/>
              <a:gdLst>
                <a:gd name="connsiteX0" fmla="*/ 29528 w 205740"/>
                <a:gd name="connsiteY0" fmla="*/ 198120 h 280035"/>
                <a:gd name="connsiteX1" fmla="*/ 104775 w 205740"/>
                <a:gd name="connsiteY1" fmla="*/ 227648 h 280035"/>
                <a:gd name="connsiteX2" fmla="*/ 143828 w 205740"/>
                <a:gd name="connsiteY2" fmla="*/ 200978 h 280035"/>
                <a:gd name="connsiteX3" fmla="*/ 10478 w 205740"/>
                <a:gd name="connsiteY3" fmla="*/ 82868 h 280035"/>
                <a:gd name="connsiteX4" fmla="*/ 111442 w 205740"/>
                <a:gd name="connsiteY4" fmla="*/ 0 h 280035"/>
                <a:gd name="connsiteX5" fmla="*/ 203835 w 205740"/>
                <a:gd name="connsiteY5" fmla="*/ 27623 h 280035"/>
                <a:gd name="connsiteX6" fmla="*/ 174308 w 205740"/>
                <a:gd name="connsiteY6" fmla="*/ 76200 h 280035"/>
                <a:gd name="connsiteX7" fmla="*/ 110490 w 205740"/>
                <a:gd name="connsiteY7" fmla="*/ 52388 h 280035"/>
                <a:gd name="connsiteX8" fmla="*/ 72390 w 205740"/>
                <a:gd name="connsiteY8" fmla="*/ 77153 h 280035"/>
                <a:gd name="connsiteX9" fmla="*/ 205740 w 205740"/>
                <a:gd name="connsiteY9" fmla="*/ 195263 h 280035"/>
                <a:gd name="connsiteX10" fmla="*/ 102870 w 205740"/>
                <a:gd name="connsiteY10" fmla="*/ 280035 h 280035"/>
                <a:gd name="connsiteX11" fmla="*/ 0 w 205740"/>
                <a:gd name="connsiteY11" fmla="*/ 247650 h 280035"/>
                <a:gd name="connsiteX12" fmla="*/ 29528 w 205740"/>
                <a:gd name="connsiteY12" fmla="*/ 198120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740" h="280035" fill="norm" stroke="1" extrusionOk="0">
                  <a:moveTo>
                    <a:pt x="29528" y="198120"/>
                  </a:moveTo>
                  <a:cubicBezTo>
                    <a:pt x="55245" y="218123"/>
                    <a:pt x="80963" y="227648"/>
                    <a:pt x="104775" y="227648"/>
                  </a:cubicBezTo>
                  <a:cubicBezTo>
                    <a:pt x="127635" y="227648"/>
                    <a:pt x="143828" y="217170"/>
                    <a:pt x="143828" y="200978"/>
                  </a:cubicBezTo>
                  <a:cubicBezTo>
                    <a:pt x="143828" y="155258"/>
                    <a:pt x="10478" y="171450"/>
                    <a:pt x="10478" y="82868"/>
                  </a:cubicBezTo>
                  <a:cubicBezTo>
                    <a:pt x="10478" y="33338"/>
                    <a:pt x="51435" y="0"/>
                    <a:pt x="111442" y="0"/>
                  </a:cubicBezTo>
                  <a:cubicBezTo>
                    <a:pt x="143828" y="0"/>
                    <a:pt x="175260" y="9525"/>
                    <a:pt x="203835" y="27623"/>
                  </a:cubicBezTo>
                  <a:lnTo>
                    <a:pt x="174308" y="76200"/>
                  </a:lnTo>
                  <a:cubicBezTo>
                    <a:pt x="151448" y="60960"/>
                    <a:pt x="130492" y="52388"/>
                    <a:pt x="110490" y="52388"/>
                  </a:cubicBezTo>
                  <a:cubicBezTo>
                    <a:pt x="87630" y="52388"/>
                    <a:pt x="72390" y="61913"/>
                    <a:pt x="72390" y="77153"/>
                  </a:cubicBezTo>
                  <a:cubicBezTo>
                    <a:pt x="72390" y="120967"/>
                    <a:pt x="205740" y="105728"/>
                    <a:pt x="205740" y="195263"/>
                  </a:cubicBezTo>
                  <a:cubicBezTo>
                    <a:pt x="205740" y="245745"/>
                    <a:pt x="164783" y="280035"/>
                    <a:pt x="102870" y="280035"/>
                  </a:cubicBezTo>
                  <a:cubicBezTo>
                    <a:pt x="67628" y="280035"/>
                    <a:pt x="31433" y="268605"/>
                    <a:pt x="0" y="247650"/>
                  </a:cubicBezTo>
                  <a:lnTo>
                    <a:pt x="29528" y="1981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79" name="Freihandform: Form 179"/>
            <p:cNvSpPr/>
            <p:nvPr/>
          </p:nvSpPr>
          <p:spPr bwMode="auto">
            <a:xfrm>
              <a:off x="1131540" y="526405"/>
              <a:ext cx="75649" cy="94241"/>
            </a:xfrm>
            <a:custGeom>
              <a:avLst/>
              <a:gdLst>
                <a:gd name="connsiteX0" fmla="*/ 222885 w 224790"/>
                <a:gd name="connsiteY0" fmla="*/ 237173 h 280035"/>
                <a:gd name="connsiteX1" fmla="*/ 127635 w 224790"/>
                <a:gd name="connsiteY1" fmla="*/ 280035 h 280035"/>
                <a:gd name="connsiteX2" fmla="*/ 0 w 224790"/>
                <a:gd name="connsiteY2" fmla="*/ 140970 h 280035"/>
                <a:gd name="connsiteX3" fmla="*/ 128588 w 224790"/>
                <a:gd name="connsiteY3" fmla="*/ 0 h 280035"/>
                <a:gd name="connsiteX4" fmla="*/ 224790 w 224790"/>
                <a:gd name="connsiteY4" fmla="*/ 45720 h 280035"/>
                <a:gd name="connsiteX5" fmla="*/ 181928 w 224790"/>
                <a:gd name="connsiteY5" fmla="*/ 86678 h 280035"/>
                <a:gd name="connsiteX6" fmla="*/ 128588 w 224790"/>
                <a:gd name="connsiteY6" fmla="*/ 57150 h 280035"/>
                <a:gd name="connsiteX7" fmla="*/ 62865 w 224790"/>
                <a:gd name="connsiteY7" fmla="*/ 140017 h 280035"/>
                <a:gd name="connsiteX8" fmla="*/ 128588 w 224790"/>
                <a:gd name="connsiteY8" fmla="*/ 222885 h 280035"/>
                <a:gd name="connsiteX9" fmla="*/ 183832 w 224790"/>
                <a:gd name="connsiteY9" fmla="*/ 193358 h 280035"/>
                <a:gd name="connsiteX10" fmla="*/ 222885 w 224790"/>
                <a:gd name="connsiteY10" fmla="*/ 237173 h 280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4790" h="280035" fill="norm" stroke="1" extrusionOk="0">
                  <a:moveTo>
                    <a:pt x="222885" y="237173"/>
                  </a:moveTo>
                  <a:cubicBezTo>
                    <a:pt x="196215" y="266700"/>
                    <a:pt x="165735" y="280035"/>
                    <a:pt x="127635" y="280035"/>
                  </a:cubicBezTo>
                  <a:cubicBezTo>
                    <a:pt x="51435" y="280035"/>
                    <a:pt x="0" y="224790"/>
                    <a:pt x="0" y="140970"/>
                  </a:cubicBezTo>
                  <a:cubicBezTo>
                    <a:pt x="0" y="57150"/>
                    <a:pt x="51435" y="0"/>
                    <a:pt x="128588" y="0"/>
                  </a:cubicBezTo>
                  <a:cubicBezTo>
                    <a:pt x="168592" y="0"/>
                    <a:pt x="200978" y="15240"/>
                    <a:pt x="224790" y="45720"/>
                  </a:cubicBezTo>
                  <a:lnTo>
                    <a:pt x="181928" y="86678"/>
                  </a:lnTo>
                  <a:cubicBezTo>
                    <a:pt x="165735" y="66675"/>
                    <a:pt x="149542" y="57150"/>
                    <a:pt x="128588" y="57150"/>
                  </a:cubicBezTo>
                  <a:cubicBezTo>
                    <a:pt x="89535" y="57150"/>
                    <a:pt x="62865" y="89535"/>
                    <a:pt x="62865" y="140017"/>
                  </a:cubicBezTo>
                  <a:cubicBezTo>
                    <a:pt x="62865" y="189548"/>
                    <a:pt x="89535" y="222885"/>
                    <a:pt x="128588" y="222885"/>
                  </a:cubicBezTo>
                  <a:cubicBezTo>
                    <a:pt x="149542" y="222885"/>
                    <a:pt x="166688" y="213360"/>
                    <a:pt x="183832" y="193358"/>
                  </a:cubicBezTo>
                  <a:lnTo>
                    <a:pt x="222885" y="237173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0" name="Freihandform: Form 180"/>
            <p:cNvSpPr/>
            <p:nvPr/>
          </p:nvSpPr>
          <p:spPr bwMode="auto">
            <a:xfrm>
              <a:off x="1225460" y="487619"/>
              <a:ext cx="76931" cy="131103"/>
            </a:xfrm>
            <a:custGeom>
              <a:avLst/>
              <a:gdLst>
                <a:gd name="connsiteX0" fmla="*/ 228600 w 228600"/>
                <a:gd name="connsiteY0" fmla="*/ 388620 h 389572"/>
                <a:gd name="connsiteX1" fmla="*/ 166688 w 228600"/>
                <a:gd name="connsiteY1" fmla="*/ 388620 h 389572"/>
                <a:gd name="connsiteX2" fmla="*/ 166688 w 228600"/>
                <a:gd name="connsiteY2" fmla="*/ 236220 h 389572"/>
                <a:gd name="connsiteX3" fmla="*/ 117158 w 228600"/>
                <a:gd name="connsiteY3" fmla="*/ 171450 h 389572"/>
                <a:gd name="connsiteX4" fmla="*/ 61913 w 228600"/>
                <a:gd name="connsiteY4" fmla="*/ 236220 h 389572"/>
                <a:gd name="connsiteX5" fmla="*/ 61913 w 228600"/>
                <a:gd name="connsiteY5" fmla="*/ 389573 h 389572"/>
                <a:gd name="connsiteX6" fmla="*/ 0 w 228600"/>
                <a:gd name="connsiteY6" fmla="*/ 389573 h 389572"/>
                <a:gd name="connsiteX7" fmla="*/ 0 w 228600"/>
                <a:gd name="connsiteY7" fmla="*/ 15240 h 389572"/>
                <a:gd name="connsiteX8" fmla="*/ 61913 w 228600"/>
                <a:gd name="connsiteY8" fmla="*/ 0 h 389572"/>
                <a:gd name="connsiteX9" fmla="*/ 61913 w 228600"/>
                <a:gd name="connsiteY9" fmla="*/ 155258 h 389572"/>
                <a:gd name="connsiteX10" fmla="*/ 62865 w 228600"/>
                <a:gd name="connsiteY10" fmla="*/ 155258 h 389572"/>
                <a:gd name="connsiteX11" fmla="*/ 140970 w 228600"/>
                <a:gd name="connsiteY11" fmla="*/ 116205 h 389572"/>
                <a:gd name="connsiteX12" fmla="*/ 228600 w 228600"/>
                <a:gd name="connsiteY12" fmla="*/ 223838 h 389572"/>
                <a:gd name="connsiteX13" fmla="*/ 228600 w 228600"/>
                <a:gd name="connsiteY13" fmla="*/ 38862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8600" h="389572" fill="norm" stroke="1" extrusionOk="0">
                  <a:moveTo>
                    <a:pt x="228600" y="388620"/>
                  </a:moveTo>
                  <a:lnTo>
                    <a:pt x="166688" y="388620"/>
                  </a:lnTo>
                  <a:lnTo>
                    <a:pt x="166688" y="236220"/>
                  </a:lnTo>
                  <a:cubicBezTo>
                    <a:pt x="166688" y="197168"/>
                    <a:pt x="154305" y="171450"/>
                    <a:pt x="117158" y="171450"/>
                  </a:cubicBezTo>
                  <a:cubicBezTo>
                    <a:pt x="74295" y="171450"/>
                    <a:pt x="61913" y="205740"/>
                    <a:pt x="61913" y="236220"/>
                  </a:cubicBezTo>
                  <a:lnTo>
                    <a:pt x="61913" y="389573"/>
                  </a:lnTo>
                  <a:lnTo>
                    <a:pt x="0" y="389573"/>
                  </a:lnTo>
                  <a:lnTo>
                    <a:pt x="0" y="15240"/>
                  </a:lnTo>
                  <a:lnTo>
                    <a:pt x="61913" y="0"/>
                  </a:lnTo>
                  <a:lnTo>
                    <a:pt x="61913" y="155258"/>
                  </a:lnTo>
                  <a:lnTo>
                    <a:pt x="62865" y="155258"/>
                  </a:lnTo>
                  <a:cubicBezTo>
                    <a:pt x="78105" y="131445"/>
                    <a:pt x="105728" y="116205"/>
                    <a:pt x="140970" y="116205"/>
                  </a:cubicBezTo>
                  <a:cubicBezTo>
                    <a:pt x="202883" y="116205"/>
                    <a:pt x="228600" y="161925"/>
                    <a:pt x="228600" y="223838"/>
                  </a:cubicBezTo>
                  <a:lnTo>
                    <a:pt x="228600" y="3886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1" name="Freihandform: Form 181"/>
            <p:cNvSpPr/>
            <p:nvPr/>
          </p:nvSpPr>
          <p:spPr bwMode="auto">
            <a:xfrm>
              <a:off x="1324189" y="526726"/>
              <a:ext cx="81739" cy="93920"/>
            </a:xfrm>
            <a:custGeom>
              <a:avLst/>
              <a:gdLst>
                <a:gd name="connsiteX0" fmla="*/ 132397 w 242887"/>
                <a:gd name="connsiteY0" fmla="*/ 279083 h 279082"/>
                <a:gd name="connsiteX1" fmla="*/ 0 w 242887"/>
                <a:gd name="connsiteY1" fmla="*/ 139065 h 279082"/>
                <a:gd name="connsiteX2" fmla="*/ 124777 w 242887"/>
                <a:gd name="connsiteY2" fmla="*/ 0 h 279082"/>
                <a:gd name="connsiteX3" fmla="*/ 242888 w 242887"/>
                <a:gd name="connsiteY3" fmla="*/ 135255 h 279082"/>
                <a:gd name="connsiteX4" fmla="*/ 241935 w 242887"/>
                <a:gd name="connsiteY4" fmla="*/ 160972 h 279082"/>
                <a:gd name="connsiteX5" fmla="*/ 62865 w 242887"/>
                <a:gd name="connsiteY5" fmla="*/ 160972 h 279082"/>
                <a:gd name="connsiteX6" fmla="*/ 132397 w 242887"/>
                <a:gd name="connsiteY6" fmla="*/ 225742 h 279082"/>
                <a:gd name="connsiteX7" fmla="*/ 198120 w 242887"/>
                <a:gd name="connsiteY7" fmla="*/ 194310 h 279082"/>
                <a:gd name="connsiteX8" fmla="*/ 237172 w 242887"/>
                <a:gd name="connsiteY8" fmla="*/ 235267 h 279082"/>
                <a:gd name="connsiteX9" fmla="*/ 132397 w 242887"/>
                <a:gd name="connsiteY9" fmla="*/ 279083 h 279082"/>
                <a:gd name="connsiteX10" fmla="*/ 62865 w 242887"/>
                <a:gd name="connsiteY10" fmla="*/ 115252 h 279082"/>
                <a:gd name="connsiteX11" fmla="*/ 183832 w 242887"/>
                <a:gd name="connsiteY11" fmla="*/ 115252 h 279082"/>
                <a:gd name="connsiteX12" fmla="*/ 124777 w 242887"/>
                <a:gd name="connsiteY12" fmla="*/ 50482 h 279082"/>
                <a:gd name="connsiteX13" fmla="*/ 62865 w 242887"/>
                <a:gd name="connsiteY13" fmla="*/ 115252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887" h="279082" fill="norm" stroke="1" extrusionOk="0">
                  <a:moveTo>
                    <a:pt x="132397" y="279083"/>
                  </a:moveTo>
                  <a:cubicBezTo>
                    <a:pt x="53340" y="279083"/>
                    <a:pt x="0" y="222885"/>
                    <a:pt x="0" y="139065"/>
                  </a:cubicBezTo>
                  <a:cubicBezTo>
                    <a:pt x="0" y="56197"/>
                    <a:pt x="50482" y="0"/>
                    <a:pt x="124777" y="0"/>
                  </a:cubicBezTo>
                  <a:cubicBezTo>
                    <a:pt x="196215" y="0"/>
                    <a:pt x="242888" y="53340"/>
                    <a:pt x="242888" y="135255"/>
                  </a:cubicBezTo>
                  <a:cubicBezTo>
                    <a:pt x="242888" y="143827"/>
                    <a:pt x="241935" y="153352"/>
                    <a:pt x="241935" y="160972"/>
                  </a:cubicBezTo>
                  <a:lnTo>
                    <a:pt x="62865" y="160972"/>
                  </a:lnTo>
                  <a:cubicBezTo>
                    <a:pt x="69532" y="201930"/>
                    <a:pt x="94297" y="225742"/>
                    <a:pt x="132397" y="225742"/>
                  </a:cubicBezTo>
                  <a:cubicBezTo>
                    <a:pt x="157163" y="225742"/>
                    <a:pt x="177165" y="216217"/>
                    <a:pt x="198120" y="194310"/>
                  </a:cubicBezTo>
                  <a:lnTo>
                    <a:pt x="237172" y="235267"/>
                  </a:lnTo>
                  <a:cubicBezTo>
                    <a:pt x="206692" y="264795"/>
                    <a:pt x="172402" y="279083"/>
                    <a:pt x="132397" y="279083"/>
                  </a:cubicBezTo>
                  <a:close/>
                  <a:moveTo>
                    <a:pt x="62865" y="115252"/>
                  </a:moveTo>
                  <a:lnTo>
                    <a:pt x="183832" y="115252"/>
                  </a:lnTo>
                  <a:cubicBezTo>
                    <a:pt x="180975" y="74295"/>
                    <a:pt x="160020" y="50482"/>
                    <a:pt x="124777" y="50482"/>
                  </a:cubicBezTo>
                  <a:cubicBezTo>
                    <a:pt x="89535" y="50482"/>
                    <a:pt x="67627" y="74295"/>
                    <a:pt x="62865" y="115252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2" name="Freihandform: Form 182"/>
            <p:cNvSpPr/>
            <p:nvPr/>
          </p:nvSpPr>
          <p:spPr bwMode="auto">
            <a:xfrm>
              <a:off x="1482539" y="494671"/>
              <a:ext cx="77893" cy="124051"/>
            </a:xfrm>
            <a:custGeom>
              <a:avLst/>
              <a:gdLst>
                <a:gd name="connsiteX0" fmla="*/ 231457 w 231457"/>
                <a:gd name="connsiteY0" fmla="*/ 60007 h 368617"/>
                <a:gd name="connsiteX1" fmla="*/ 65722 w 231457"/>
                <a:gd name="connsiteY1" fmla="*/ 60007 h 368617"/>
                <a:gd name="connsiteX2" fmla="*/ 65722 w 231457"/>
                <a:gd name="connsiteY2" fmla="*/ 151447 h 368617"/>
                <a:gd name="connsiteX3" fmla="*/ 189547 w 231457"/>
                <a:gd name="connsiteY3" fmla="*/ 151447 h 368617"/>
                <a:gd name="connsiteX4" fmla="*/ 189547 w 231457"/>
                <a:gd name="connsiteY4" fmla="*/ 211455 h 368617"/>
                <a:gd name="connsiteX5" fmla="*/ 65722 w 231457"/>
                <a:gd name="connsiteY5" fmla="*/ 211455 h 368617"/>
                <a:gd name="connsiteX6" fmla="*/ 65722 w 231457"/>
                <a:gd name="connsiteY6" fmla="*/ 368617 h 368617"/>
                <a:gd name="connsiteX7" fmla="*/ 0 w 231457"/>
                <a:gd name="connsiteY7" fmla="*/ 368617 h 368617"/>
                <a:gd name="connsiteX8" fmla="*/ 0 w 231457"/>
                <a:gd name="connsiteY8" fmla="*/ 0 h 368617"/>
                <a:gd name="connsiteX9" fmla="*/ 231457 w 231457"/>
                <a:gd name="connsiteY9" fmla="*/ 0 h 368617"/>
                <a:gd name="connsiteX10" fmla="*/ 231457 w 231457"/>
                <a:gd name="connsiteY10" fmla="*/ 60007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457" h="368617" fill="norm" stroke="1" extrusionOk="0">
                  <a:moveTo>
                    <a:pt x="231457" y="60007"/>
                  </a:moveTo>
                  <a:lnTo>
                    <a:pt x="65722" y="60007"/>
                  </a:lnTo>
                  <a:lnTo>
                    <a:pt x="65722" y="151447"/>
                  </a:lnTo>
                  <a:lnTo>
                    <a:pt x="189547" y="151447"/>
                  </a:lnTo>
                  <a:lnTo>
                    <a:pt x="189547" y="211455"/>
                  </a:lnTo>
                  <a:lnTo>
                    <a:pt x="65722" y="211455"/>
                  </a:lnTo>
                  <a:lnTo>
                    <a:pt x="65722" y="368617"/>
                  </a:lnTo>
                  <a:lnTo>
                    <a:pt x="0" y="368617"/>
                  </a:lnTo>
                  <a:lnTo>
                    <a:pt x="0" y="0"/>
                  </a:lnTo>
                  <a:lnTo>
                    <a:pt x="231457" y="0"/>
                  </a:lnTo>
                  <a:lnTo>
                    <a:pt x="231457" y="60007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3" name="Freihandform: Form 183"/>
            <p:cNvSpPr/>
            <p:nvPr/>
          </p:nvSpPr>
          <p:spPr bwMode="auto">
            <a:xfrm>
              <a:off x="1564279" y="526726"/>
              <a:ext cx="76290" cy="93920"/>
            </a:xfrm>
            <a:custGeom>
              <a:avLst/>
              <a:gdLst>
                <a:gd name="connsiteX0" fmla="*/ 115253 w 226694"/>
                <a:gd name="connsiteY0" fmla="*/ 107633 h 279082"/>
                <a:gd name="connsiteX1" fmla="*/ 165735 w 226694"/>
                <a:gd name="connsiteY1" fmla="*/ 113347 h 279082"/>
                <a:gd name="connsiteX2" fmla="*/ 165735 w 226694"/>
                <a:gd name="connsiteY2" fmla="*/ 103822 h 279082"/>
                <a:gd name="connsiteX3" fmla="*/ 106680 w 226694"/>
                <a:gd name="connsiteY3" fmla="*/ 52388 h 279082"/>
                <a:gd name="connsiteX4" fmla="*/ 39053 w 226694"/>
                <a:gd name="connsiteY4" fmla="*/ 67627 h 279082"/>
                <a:gd name="connsiteX5" fmla="*/ 25717 w 226694"/>
                <a:gd name="connsiteY5" fmla="*/ 15240 h 279082"/>
                <a:gd name="connsiteX6" fmla="*/ 113347 w 226694"/>
                <a:gd name="connsiteY6" fmla="*/ 0 h 279082"/>
                <a:gd name="connsiteX7" fmla="*/ 226695 w 226694"/>
                <a:gd name="connsiteY7" fmla="*/ 102870 h 279082"/>
                <a:gd name="connsiteX8" fmla="*/ 226695 w 226694"/>
                <a:gd name="connsiteY8" fmla="*/ 273367 h 279082"/>
                <a:gd name="connsiteX9" fmla="*/ 167640 w 226694"/>
                <a:gd name="connsiteY9" fmla="*/ 273367 h 279082"/>
                <a:gd name="connsiteX10" fmla="*/ 167640 w 226694"/>
                <a:gd name="connsiteY10" fmla="*/ 244792 h 279082"/>
                <a:gd name="connsiteX11" fmla="*/ 165735 w 226694"/>
                <a:gd name="connsiteY11" fmla="*/ 244792 h 279082"/>
                <a:gd name="connsiteX12" fmla="*/ 87630 w 226694"/>
                <a:gd name="connsiteY12" fmla="*/ 279083 h 279082"/>
                <a:gd name="connsiteX13" fmla="*/ 0 w 226694"/>
                <a:gd name="connsiteY13" fmla="*/ 194310 h 279082"/>
                <a:gd name="connsiteX14" fmla="*/ 115253 w 226694"/>
                <a:gd name="connsiteY14" fmla="*/ 107633 h 279082"/>
                <a:gd name="connsiteX15" fmla="*/ 104775 w 226694"/>
                <a:gd name="connsiteY15" fmla="*/ 232410 h 279082"/>
                <a:gd name="connsiteX16" fmla="*/ 165735 w 226694"/>
                <a:gd name="connsiteY16" fmla="*/ 200025 h 279082"/>
                <a:gd name="connsiteX17" fmla="*/ 165735 w 226694"/>
                <a:gd name="connsiteY17" fmla="*/ 153352 h 279082"/>
                <a:gd name="connsiteX18" fmla="*/ 121920 w 226694"/>
                <a:gd name="connsiteY18" fmla="*/ 148590 h 279082"/>
                <a:gd name="connsiteX19" fmla="*/ 60007 w 226694"/>
                <a:gd name="connsiteY19" fmla="*/ 192405 h 279082"/>
                <a:gd name="connsiteX20" fmla="*/ 104775 w 226694"/>
                <a:gd name="connsiteY20" fmla="*/ 232410 h 27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6694" h="279082" fill="norm" stroke="1" extrusionOk="0">
                  <a:moveTo>
                    <a:pt x="115253" y="107633"/>
                  </a:moveTo>
                  <a:cubicBezTo>
                    <a:pt x="132397" y="107633"/>
                    <a:pt x="148590" y="108585"/>
                    <a:pt x="165735" y="113347"/>
                  </a:cubicBezTo>
                  <a:lnTo>
                    <a:pt x="165735" y="103822"/>
                  </a:lnTo>
                  <a:cubicBezTo>
                    <a:pt x="165735" y="69532"/>
                    <a:pt x="145732" y="52388"/>
                    <a:pt x="106680" y="52388"/>
                  </a:cubicBezTo>
                  <a:cubicBezTo>
                    <a:pt x="84772" y="52388"/>
                    <a:pt x="60960" y="57150"/>
                    <a:pt x="39053" y="67627"/>
                  </a:cubicBezTo>
                  <a:lnTo>
                    <a:pt x="25717" y="15240"/>
                  </a:lnTo>
                  <a:cubicBezTo>
                    <a:pt x="50482" y="5715"/>
                    <a:pt x="82867" y="0"/>
                    <a:pt x="113347" y="0"/>
                  </a:cubicBezTo>
                  <a:cubicBezTo>
                    <a:pt x="188595" y="0"/>
                    <a:pt x="226695" y="35242"/>
                    <a:pt x="226695" y="102870"/>
                  </a:cubicBezTo>
                  <a:lnTo>
                    <a:pt x="226695" y="273367"/>
                  </a:lnTo>
                  <a:lnTo>
                    <a:pt x="167640" y="273367"/>
                  </a:lnTo>
                  <a:lnTo>
                    <a:pt x="167640" y="244792"/>
                  </a:lnTo>
                  <a:lnTo>
                    <a:pt x="165735" y="244792"/>
                  </a:lnTo>
                  <a:cubicBezTo>
                    <a:pt x="142875" y="268605"/>
                    <a:pt x="119063" y="279083"/>
                    <a:pt x="87630" y="279083"/>
                  </a:cubicBezTo>
                  <a:cubicBezTo>
                    <a:pt x="34290" y="279083"/>
                    <a:pt x="0" y="245745"/>
                    <a:pt x="0" y="194310"/>
                  </a:cubicBezTo>
                  <a:cubicBezTo>
                    <a:pt x="0" y="138113"/>
                    <a:pt x="40005" y="107633"/>
                    <a:pt x="115253" y="107633"/>
                  </a:cubicBezTo>
                  <a:close/>
                  <a:moveTo>
                    <a:pt x="104775" y="232410"/>
                  </a:moveTo>
                  <a:cubicBezTo>
                    <a:pt x="127635" y="232410"/>
                    <a:pt x="148590" y="220980"/>
                    <a:pt x="165735" y="200025"/>
                  </a:cubicBezTo>
                  <a:lnTo>
                    <a:pt x="165735" y="153352"/>
                  </a:lnTo>
                  <a:cubicBezTo>
                    <a:pt x="151447" y="149542"/>
                    <a:pt x="136207" y="148590"/>
                    <a:pt x="121920" y="148590"/>
                  </a:cubicBezTo>
                  <a:cubicBezTo>
                    <a:pt x="82867" y="148590"/>
                    <a:pt x="60007" y="163830"/>
                    <a:pt x="60007" y="192405"/>
                  </a:cubicBezTo>
                  <a:cubicBezTo>
                    <a:pt x="60007" y="217170"/>
                    <a:pt x="77153" y="232410"/>
                    <a:pt x="104775" y="23241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4" name="Freihandform: Form 184"/>
            <p:cNvSpPr/>
            <p:nvPr/>
          </p:nvSpPr>
          <p:spPr bwMode="auto">
            <a:xfrm>
              <a:off x="1667175" y="487619"/>
              <a:ext cx="78854" cy="131103"/>
            </a:xfrm>
            <a:custGeom>
              <a:avLst/>
              <a:gdLst>
                <a:gd name="connsiteX0" fmla="*/ 0 w 234314"/>
                <a:gd name="connsiteY0" fmla="*/ 15240 h 389572"/>
                <a:gd name="connsiteX1" fmla="*/ 61913 w 234314"/>
                <a:gd name="connsiteY1" fmla="*/ 0 h 389572"/>
                <a:gd name="connsiteX2" fmla="*/ 61913 w 234314"/>
                <a:gd name="connsiteY2" fmla="*/ 234315 h 389572"/>
                <a:gd name="connsiteX3" fmla="*/ 62865 w 234314"/>
                <a:gd name="connsiteY3" fmla="*/ 234315 h 389572"/>
                <a:gd name="connsiteX4" fmla="*/ 150495 w 234314"/>
                <a:gd name="connsiteY4" fmla="*/ 122873 h 389572"/>
                <a:gd name="connsiteX5" fmla="*/ 224790 w 234314"/>
                <a:gd name="connsiteY5" fmla="*/ 122873 h 389572"/>
                <a:gd name="connsiteX6" fmla="*/ 137160 w 234314"/>
                <a:gd name="connsiteY6" fmla="*/ 227648 h 389572"/>
                <a:gd name="connsiteX7" fmla="*/ 234315 w 234314"/>
                <a:gd name="connsiteY7" fmla="*/ 389573 h 389572"/>
                <a:gd name="connsiteX8" fmla="*/ 160020 w 234314"/>
                <a:gd name="connsiteY8" fmla="*/ 389573 h 389572"/>
                <a:gd name="connsiteX9" fmla="*/ 93345 w 234314"/>
                <a:gd name="connsiteY9" fmla="*/ 274320 h 389572"/>
                <a:gd name="connsiteX10" fmla="*/ 62865 w 234314"/>
                <a:gd name="connsiteY10" fmla="*/ 308610 h 389572"/>
                <a:gd name="connsiteX11" fmla="*/ 62865 w 234314"/>
                <a:gd name="connsiteY11" fmla="*/ 389573 h 389572"/>
                <a:gd name="connsiteX12" fmla="*/ 952 w 234314"/>
                <a:gd name="connsiteY12" fmla="*/ 389573 h 389572"/>
                <a:gd name="connsiteX13" fmla="*/ 952 w 234314"/>
                <a:gd name="connsiteY13" fmla="*/ 152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4314" h="389572" fill="norm" stroke="1" extrusionOk="0">
                  <a:moveTo>
                    <a:pt x="0" y="15240"/>
                  </a:moveTo>
                  <a:lnTo>
                    <a:pt x="61913" y="0"/>
                  </a:lnTo>
                  <a:lnTo>
                    <a:pt x="61913" y="234315"/>
                  </a:lnTo>
                  <a:lnTo>
                    <a:pt x="62865" y="234315"/>
                  </a:lnTo>
                  <a:lnTo>
                    <a:pt x="150495" y="122873"/>
                  </a:lnTo>
                  <a:lnTo>
                    <a:pt x="224790" y="122873"/>
                  </a:lnTo>
                  <a:lnTo>
                    <a:pt x="137160" y="227648"/>
                  </a:lnTo>
                  <a:lnTo>
                    <a:pt x="234315" y="389573"/>
                  </a:lnTo>
                  <a:lnTo>
                    <a:pt x="160020" y="389573"/>
                  </a:lnTo>
                  <a:lnTo>
                    <a:pt x="93345" y="274320"/>
                  </a:lnTo>
                  <a:lnTo>
                    <a:pt x="62865" y="308610"/>
                  </a:lnTo>
                  <a:lnTo>
                    <a:pt x="62865" y="389573"/>
                  </a:lnTo>
                  <a:lnTo>
                    <a:pt x="952" y="389573"/>
                  </a:lnTo>
                  <a:lnTo>
                    <a:pt x="952" y="1524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5" name="Freihandform: Form 185"/>
            <p:cNvSpPr/>
            <p:nvPr/>
          </p:nvSpPr>
          <p:spPr bwMode="auto">
            <a:xfrm>
              <a:off x="1761416" y="528970"/>
              <a:ext cx="77252" cy="91997"/>
            </a:xfrm>
            <a:custGeom>
              <a:avLst/>
              <a:gdLst>
                <a:gd name="connsiteX0" fmla="*/ 62865 w 229552"/>
                <a:gd name="connsiteY0" fmla="*/ 160020 h 273367"/>
                <a:gd name="connsiteX1" fmla="*/ 116205 w 229552"/>
                <a:gd name="connsiteY1" fmla="*/ 216217 h 273367"/>
                <a:gd name="connsiteX2" fmla="*/ 167640 w 229552"/>
                <a:gd name="connsiteY2" fmla="*/ 160020 h 273367"/>
                <a:gd name="connsiteX3" fmla="*/ 167640 w 229552"/>
                <a:gd name="connsiteY3" fmla="*/ 0 h 273367"/>
                <a:gd name="connsiteX4" fmla="*/ 229553 w 229552"/>
                <a:gd name="connsiteY4" fmla="*/ 0 h 273367"/>
                <a:gd name="connsiteX5" fmla="*/ 229553 w 229552"/>
                <a:gd name="connsiteY5" fmla="*/ 161925 h 273367"/>
                <a:gd name="connsiteX6" fmla="*/ 117157 w 229552"/>
                <a:gd name="connsiteY6" fmla="*/ 273367 h 273367"/>
                <a:gd name="connsiteX7" fmla="*/ 0 w 229552"/>
                <a:gd name="connsiteY7" fmla="*/ 162878 h 273367"/>
                <a:gd name="connsiteX8" fmla="*/ 0 w 229552"/>
                <a:gd name="connsiteY8" fmla="*/ 952 h 273367"/>
                <a:gd name="connsiteX9" fmla="*/ 61913 w 229552"/>
                <a:gd name="connsiteY9" fmla="*/ 952 h 273367"/>
                <a:gd name="connsiteX10" fmla="*/ 61913 w 229552"/>
                <a:gd name="connsiteY10" fmla="*/ 160020 h 27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552" h="273367" fill="norm" stroke="1" extrusionOk="0">
                  <a:moveTo>
                    <a:pt x="62865" y="160020"/>
                  </a:moveTo>
                  <a:cubicBezTo>
                    <a:pt x="62865" y="196215"/>
                    <a:pt x="80963" y="216217"/>
                    <a:pt x="116205" y="216217"/>
                  </a:cubicBezTo>
                  <a:cubicBezTo>
                    <a:pt x="150495" y="216217"/>
                    <a:pt x="167640" y="197167"/>
                    <a:pt x="167640" y="160020"/>
                  </a:cubicBezTo>
                  <a:lnTo>
                    <a:pt x="167640" y="0"/>
                  </a:lnTo>
                  <a:lnTo>
                    <a:pt x="229553" y="0"/>
                  </a:lnTo>
                  <a:lnTo>
                    <a:pt x="229553" y="161925"/>
                  </a:lnTo>
                  <a:cubicBezTo>
                    <a:pt x="229553" y="232410"/>
                    <a:pt x="190500" y="273367"/>
                    <a:pt x="117157" y="273367"/>
                  </a:cubicBezTo>
                  <a:cubicBezTo>
                    <a:pt x="44767" y="273367"/>
                    <a:pt x="0" y="232410"/>
                    <a:pt x="0" y="162878"/>
                  </a:cubicBezTo>
                  <a:lnTo>
                    <a:pt x="0" y="952"/>
                  </a:lnTo>
                  <a:lnTo>
                    <a:pt x="61913" y="952"/>
                  </a:lnTo>
                  <a:lnTo>
                    <a:pt x="61913" y="160020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6" name="Freihandform: Form 186"/>
            <p:cNvSpPr/>
            <p:nvPr/>
          </p:nvSpPr>
          <p:spPr bwMode="auto">
            <a:xfrm>
              <a:off x="1865594" y="487299"/>
              <a:ext cx="20835" cy="131103"/>
            </a:xfrm>
            <a:custGeom>
              <a:avLst/>
              <a:gdLst>
                <a:gd name="connsiteX0" fmla="*/ 61913 w 61912"/>
                <a:gd name="connsiteY0" fmla="*/ 389572 h 389572"/>
                <a:gd name="connsiteX1" fmla="*/ 0 w 61912"/>
                <a:gd name="connsiteY1" fmla="*/ 389572 h 389572"/>
                <a:gd name="connsiteX2" fmla="*/ 0 w 61912"/>
                <a:gd name="connsiteY2" fmla="*/ 14288 h 389572"/>
                <a:gd name="connsiteX3" fmla="*/ 61913 w 61912"/>
                <a:gd name="connsiteY3" fmla="*/ 0 h 389572"/>
                <a:gd name="connsiteX4" fmla="*/ 61913 w 61912"/>
                <a:gd name="connsiteY4" fmla="*/ 389572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1912" h="389572" fill="norm" stroke="1" extrusionOk="0">
                  <a:moveTo>
                    <a:pt x="61913" y="389572"/>
                  </a:moveTo>
                  <a:lnTo>
                    <a:pt x="0" y="389572"/>
                  </a:lnTo>
                  <a:lnTo>
                    <a:pt x="0" y="14288"/>
                  </a:lnTo>
                  <a:lnTo>
                    <a:pt x="61913" y="0"/>
                  </a:lnTo>
                  <a:lnTo>
                    <a:pt x="61913" y="389572"/>
                  </a:ln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7" name="Freihandform: Form 187"/>
            <p:cNvSpPr/>
            <p:nvPr/>
          </p:nvSpPr>
          <p:spPr bwMode="auto">
            <a:xfrm>
              <a:off x="1905021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8 w 165734"/>
                <a:gd name="connsiteY3" fmla="*/ 282892 h 358140"/>
                <a:gd name="connsiteX4" fmla="*/ 40958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1918 w 165734"/>
                <a:gd name="connsiteY13" fmla="*/ 138113 h 358140"/>
                <a:gd name="connsiteX14" fmla="*/ 101918 w 165734"/>
                <a:gd name="connsiteY14" fmla="*/ 269558 h 358140"/>
                <a:gd name="connsiteX15" fmla="*/ 130493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8" y="331470"/>
                    <a:pt x="40958" y="282892"/>
                  </a:cubicBezTo>
                  <a:lnTo>
                    <a:pt x="40958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1918" y="138113"/>
                  </a:lnTo>
                  <a:lnTo>
                    <a:pt x="101918" y="269558"/>
                  </a:lnTo>
                  <a:cubicBezTo>
                    <a:pt x="101918" y="294322"/>
                    <a:pt x="110490" y="304800"/>
                    <a:pt x="130493" y="304800"/>
                  </a:cubicBezTo>
                  <a:cubicBezTo>
                    <a:pt x="141922" y="303847"/>
                    <a:pt x="155258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8" name="Freihandform: Form 188"/>
            <p:cNvSpPr/>
            <p:nvPr/>
          </p:nvSpPr>
          <p:spPr bwMode="auto">
            <a:xfrm>
              <a:off x="1977144" y="490504"/>
              <a:ext cx="75970" cy="130142"/>
            </a:xfrm>
            <a:custGeom>
              <a:avLst/>
              <a:gdLst>
                <a:gd name="connsiteX0" fmla="*/ 114300 w 225742"/>
                <a:gd name="connsiteY0" fmla="*/ 215265 h 386715"/>
                <a:gd name="connsiteX1" fmla="*/ 164783 w 225742"/>
                <a:gd name="connsiteY1" fmla="*/ 220980 h 386715"/>
                <a:gd name="connsiteX2" fmla="*/ 164783 w 225742"/>
                <a:gd name="connsiteY2" fmla="*/ 211455 h 386715"/>
                <a:gd name="connsiteX3" fmla="*/ 105728 w 225742"/>
                <a:gd name="connsiteY3" fmla="*/ 160020 h 386715"/>
                <a:gd name="connsiteX4" fmla="*/ 38100 w 225742"/>
                <a:gd name="connsiteY4" fmla="*/ 175260 h 386715"/>
                <a:gd name="connsiteX5" fmla="*/ 24765 w 225742"/>
                <a:gd name="connsiteY5" fmla="*/ 122873 h 386715"/>
                <a:gd name="connsiteX6" fmla="*/ 112395 w 225742"/>
                <a:gd name="connsiteY6" fmla="*/ 107633 h 386715"/>
                <a:gd name="connsiteX7" fmla="*/ 225742 w 225742"/>
                <a:gd name="connsiteY7" fmla="*/ 210503 h 386715"/>
                <a:gd name="connsiteX8" fmla="*/ 225742 w 225742"/>
                <a:gd name="connsiteY8" fmla="*/ 381000 h 386715"/>
                <a:gd name="connsiteX9" fmla="*/ 166688 w 225742"/>
                <a:gd name="connsiteY9" fmla="*/ 381000 h 386715"/>
                <a:gd name="connsiteX10" fmla="*/ 166688 w 225742"/>
                <a:gd name="connsiteY10" fmla="*/ 352425 h 386715"/>
                <a:gd name="connsiteX11" fmla="*/ 165735 w 225742"/>
                <a:gd name="connsiteY11" fmla="*/ 352425 h 386715"/>
                <a:gd name="connsiteX12" fmla="*/ 87630 w 225742"/>
                <a:gd name="connsiteY12" fmla="*/ 386715 h 386715"/>
                <a:gd name="connsiteX13" fmla="*/ 0 w 225742"/>
                <a:gd name="connsiteY13" fmla="*/ 301942 h 386715"/>
                <a:gd name="connsiteX14" fmla="*/ 114300 w 225742"/>
                <a:gd name="connsiteY14" fmla="*/ 215265 h 386715"/>
                <a:gd name="connsiteX15" fmla="*/ 63817 w 225742"/>
                <a:gd name="connsiteY15" fmla="*/ 72390 h 386715"/>
                <a:gd name="connsiteX16" fmla="*/ 26670 w 225742"/>
                <a:gd name="connsiteY16" fmla="*/ 36195 h 386715"/>
                <a:gd name="connsiteX17" fmla="*/ 63817 w 225742"/>
                <a:gd name="connsiteY17" fmla="*/ 0 h 386715"/>
                <a:gd name="connsiteX18" fmla="*/ 100965 w 225742"/>
                <a:gd name="connsiteY18" fmla="*/ 36195 h 386715"/>
                <a:gd name="connsiteX19" fmla="*/ 63817 w 225742"/>
                <a:gd name="connsiteY19" fmla="*/ 72390 h 386715"/>
                <a:gd name="connsiteX20" fmla="*/ 103822 w 225742"/>
                <a:gd name="connsiteY20" fmla="*/ 340042 h 386715"/>
                <a:gd name="connsiteX21" fmla="*/ 164783 w 225742"/>
                <a:gd name="connsiteY21" fmla="*/ 307658 h 386715"/>
                <a:gd name="connsiteX22" fmla="*/ 164783 w 225742"/>
                <a:gd name="connsiteY22" fmla="*/ 260985 h 386715"/>
                <a:gd name="connsiteX23" fmla="*/ 120967 w 225742"/>
                <a:gd name="connsiteY23" fmla="*/ 256222 h 386715"/>
                <a:gd name="connsiteX24" fmla="*/ 59055 w 225742"/>
                <a:gd name="connsiteY24" fmla="*/ 300038 h 386715"/>
                <a:gd name="connsiteX25" fmla="*/ 103822 w 225742"/>
                <a:gd name="connsiteY25" fmla="*/ 340042 h 386715"/>
                <a:gd name="connsiteX26" fmla="*/ 172403 w 225742"/>
                <a:gd name="connsiteY26" fmla="*/ 72390 h 386715"/>
                <a:gd name="connsiteX27" fmla="*/ 135255 w 225742"/>
                <a:gd name="connsiteY27" fmla="*/ 36195 h 386715"/>
                <a:gd name="connsiteX28" fmla="*/ 172403 w 225742"/>
                <a:gd name="connsiteY28" fmla="*/ 0 h 386715"/>
                <a:gd name="connsiteX29" fmla="*/ 209550 w 225742"/>
                <a:gd name="connsiteY29" fmla="*/ 36195 h 386715"/>
                <a:gd name="connsiteX30" fmla="*/ 172403 w 225742"/>
                <a:gd name="connsiteY30" fmla="*/ 72390 h 3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225742" h="386715" fill="norm" stroke="1" extrusionOk="0">
                  <a:moveTo>
                    <a:pt x="114300" y="215265"/>
                  </a:moveTo>
                  <a:cubicBezTo>
                    <a:pt x="131445" y="215265"/>
                    <a:pt x="147638" y="216217"/>
                    <a:pt x="164783" y="220980"/>
                  </a:cubicBezTo>
                  <a:lnTo>
                    <a:pt x="164783" y="211455"/>
                  </a:lnTo>
                  <a:cubicBezTo>
                    <a:pt x="164783" y="177165"/>
                    <a:pt x="144780" y="160020"/>
                    <a:pt x="105728" y="160020"/>
                  </a:cubicBezTo>
                  <a:cubicBezTo>
                    <a:pt x="83820" y="160020"/>
                    <a:pt x="60008" y="164783"/>
                    <a:pt x="38100" y="175260"/>
                  </a:cubicBezTo>
                  <a:lnTo>
                    <a:pt x="24765" y="122873"/>
                  </a:lnTo>
                  <a:cubicBezTo>
                    <a:pt x="49530" y="113348"/>
                    <a:pt x="81915" y="107633"/>
                    <a:pt x="112395" y="107633"/>
                  </a:cubicBezTo>
                  <a:cubicBezTo>
                    <a:pt x="187642" y="107633"/>
                    <a:pt x="225742" y="142875"/>
                    <a:pt x="225742" y="210503"/>
                  </a:cubicBezTo>
                  <a:lnTo>
                    <a:pt x="225742" y="381000"/>
                  </a:lnTo>
                  <a:lnTo>
                    <a:pt x="166688" y="381000"/>
                  </a:lnTo>
                  <a:lnTo>
                    <a:pt x="166688" y="352425"/>
                  </a:lnTo>
                  <a:lnTo>
                    <a:pt x="165735" y="352425"/>
                  </a:lnTo>
                  <a:cubicBezTo>
                    <a:pt x="142875" y="376238"/>
                    <a:pt x="119063" y="386715"/>
                    <a:pt x="87630" y="386715"/>
                  </a:cubicBezTo>
                  <a:cubicBezTo>
                    <a:pt x="34290" y="386715"/>
                    <a:pt x="0" y="353378"/>
                    <a:pt x="0" y="301942"/>
                  </a:cubicBezTo>
                  <a:cubicBezTo>
                    <a:pt x="0" y="245745"/>
                    <a:pt x="40005" y="215265"/>
                    <a:pt x="114300" y="215265"/>
                  </a:cubicBezTo>
                  <a:close/>
                  <a:moveTo>
                    <a:pt x="63817" y="72390"/>
                  </a:moveTo>
                  <a:cubicBezTo>
                    <a:pt x="43815" y="72390"/>
                    <a:pt x="26670" y="55245"/>
                    <a:pt x="26670" y="36195"/>
                  </a:cubicBezTo>
                  <a:cubicBezTo>
                    <a:pt x="26670" y="17145"/>
                    <a:pt x="43815" y="0"/>
                    <a:pt x="63817" y="0"/>
                  </a:cubicBezTo>
                  <a:cubicBezTo>
                    <a:pt x="83820" y="0"/>
                    <a:pt x="100965" y="17145"/>
                    <a:pt x="100965" y="36195"/>
                  </a:cubicBezTo>
                  <a:cubicBezTo>
                    <a:pt x="100965" y="56198"/>
                    <a:pt x="83820" y="72390"/>
                    <a:pt x="63817" y="72390"/>
                  </a:cubicBezTo>
                  <a:close/>
                  <a:moveTo>
                    <a:pt x="103822" y="340042"/>
                  </a:moveTo>
                  <a:cubicBezTo>
                    <a:pt x="126683" y="340042"/>
                    <a:pt x="147638" y="328613"/>
                    <a:pt x="164783" y="307658"/>
                  </a:cubicBezTo>
                  <a:lnTo>
                    <a:pt x="164783" y="260985"/>
                  </a:lnTo>
                  <a:cubicBezTo>
                    <a:pt x="150495" y="257175"/>
                    <a:pt x="135255" y="256222"/>
                    <a:pt x="120967" y="256222"/>
                  </a:cubicBezTo>
                  <a:cubicBezTo>
                    <a:pt x="81915" y="256222"/>
                    <a:pt x="59055" y="271463"/>
                    <a:pt x="59055" y="300038"/>
                  </a:cubicBezTo>
                  <a:cubicBezTo>
                    <a:pt x="59055" y="324803"/>
                    <a:pt x="76200" y="340042"/>
                    <a:pt x="103822" y="340042"/>
                  </a:cubicBezTo>
                  <a:close/>
                  <a:moveTo>
                    <a:pt x="172403" y="72390"/>
                  </a:moveTo>
                  <a:cubicBezTo>
                    <a:pt x="152400" y="72390"/>
                    <a:pt x="135255" y="55245"/>
                    <a:pt x="135255" y="36195"/>
                  </a:cubicBezTo>
                  <a:cubicBezTo>
                    <a:pt x="135255" y="17145"/>
                    <a:pt x="152400" y="0"/>
                    <a:pt x="172403" y="0"/>
                  </a:cubicBezTo>
                  <a:cubicBezTo>
                    <a:pt x="192405" y="0"/>
                    <a:pt x="209550" y="17145"/>
                    <a:pt x="209550" y="36195"/>
                  </a:cubicBezTo>
                  <a:cubicBezTo>
                    <a:pt x="209550" y="56198"/>
                    <a:pt x="192405" y="72390"/>
                    <a:pt x="172403" y="72390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  <p:sp>
          <p:nvSpPr>
            <p:cNvPr id="189" name="Freihandform: Form 189"/>
            <p:cNvSpPr/>
            <p:nvPr/>
          </p:nvSpPr>
          <p:spPr bwMode="auto">
            <a:xfrm>
              <a:off x="2069462" y="500119"/>
              <a:ext cx="55775" cy="120526"/>
            </a:xfrm>
            <a:custGeom>
              <a:avLst/>
              <a:gdLst>
                <a:gd name="connsiteX0" fmla="*/ 165735 w 165734"/>
                <a:gd name="connsiteY0" fmla="*/ 295275 h 358140"/>
                <a:gd name="connsiteX1" fmla="*/ 165735 w 165734"/>
                <a:gd name="connsiteY1" fmla="*/ 348615 h 358140"/>
                <a:gd name="connsiteX2" fmla="*/ 113347 w 165734"/>
                <a:gd name="connsiteY2" fmla="*/ 358140 h 358140"/>
                <a:gd name="connsiteX3" fmla="*/ 40957 w 165734"/>
                <a:gd name="connsiteY3" fmla="*/ 282892 h 358140"/>
                <a:gd name="connsiteX4" fmla="*/ 40957 w 165734"/>
                <a:gd name="connsiteY4" fmla="*/ 137160 h 358140"/>
                <a:gd name="connsiteX5" fmla="*/ 0 w 165734"/>
                <a:gd name="connsiteY5" fmla="*/ 137160 h 358140"/>
                <a:gd name="connsiteX6" fmla="*/ 0 w 165734"/>
                <a:gd name="connsiteY6" fmla="*/ 85725 h 358140"/>
                <a:gd name="connsiteX7" fmla="*/ 40005 w 165734"/>
                <a:gd name="connsiteY7" fmla="*/ 85725 h 358140"/>
                <a:gd name="connsiteX8" fmla="*/ 40005 w 165734"/>
                <a:gd name="connsiteY8" fmla="*/ 13335 h 358140"/>
                <a:gd name="connsiteX9" fmla="*/ 101918 w 165734"/>
                <a:gd name="connsiteY9" fmla="*/ 0 h 358140"/>
                <a:gd name="connsiteX10" fmla="*/ 101918 w 165734"/>
                <a:gd name="connsiteY10" fmla="*/ 86677 h 358140"/>
                <a:gd name="connsiteX11" fmla="*/ 165735 w 165734"/>
                <a:gd name="connsiteY11" fmla="*/ 86677 h 358140"/>
                <a:gd name="connsiteX12" fmla="*/ 165735 w 165734"/>
                <a:gd name="connsiteY12" fmla="*/ 138113 h 358140"/>
                <a:gd name="connsiteX13" fmla="*/ 102870 w 165734"/>
                <a:gd name="connsiteY13" fmla="*/ 138113 h 358140"/>
                <a:gd name="connsiteX14" fmla="*/ 102870 w 165734"/>
                <a:gd name="connsiteY14" fmla="*/ 269558 h 358140"/>
                <a:gd name="connsiteX15" fmla="*/ 131445 w 165734"/>
                <a:gd name="connsiteY15" fmla="*/ 304800 h 358140"/>
                <a:gd name="connsiteX16" fmla="*/ 165735 w 165734"/>
                <a:gd name="connsiteY16" fmla="*/ 295275 h 35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5734" h="358140" fill="norm" stroke="1" extrusionOk="0">
                  <a:moveTo>
                    <a:pt x="165735" y="295275"/>
                  </a:moveTo>
                  <a:lnTo>
                    <a:pt x="165735" y="348615"/>
                  </a:lnTo>
                  <a:cubicBezTo>
                    <a:pt x="152400" y="355283"/>
                    <a:pt x="131445" y="358140"/>
                    <a:pt x="113347" y="358140"/>
                  </a:cubicBezTo>
                  <a:cubicBezTo>
                    <a:pt x="66675" y="358140"/>
                    <a:pt x="40957" y="331470"/>
                    <a:pt x="40957" y="282892"/>
                  </a:cubicBezTo>
                  <a:lnTo>
                    <a:pt x="40957" y="137160"/>
                  </a:lnTo>
                  <a:lnTo>
                    <a:pt x="0" y="137160"/>
                  </a:lnTo>
                  <a:lnTo>
                    <a:pt x="0" y="85725"/>
                  </a:lnTo>
                  <a:lnTo>
                    <a:pt x="40005" y="85725"/>
                  </a:lnTo>
                  <a:lnTo>
                    <a:pt x="40005" y="13335"/>
                  </a:lnTo>
                  <a:lnTo>
                    <a:pt x="101918" y="0"/>
                  </a:lnTo>
                  <a:lnTo>
                    <a:pt x="101918" y="86677"/>
                  </a:lnTo>
                  <a:lnTo>
                    <a:pt x="165735" y="86677"/>
                  </a:lnTo>
                  <a:lnTo>
                    <a:pt x="165735" y="138113"/>
                  </a:lnTo>
                  <a:lnTo>
                    <a:pt x="102870" y="138113"/>
                  </a:lnTo>
                  <a:lnTo>
                    <a:pt x="102870" y="269558"/>
                  </a:lnTo>
                  <a:cubicBezTo>
                    <a:pt x="102870" y="294322"/>
                    <a:pt x="111443" y="304800"/>
                    <a:pt x="131445" y="304800"/>
                  </a:cubicBezTo>
                  <a:cubicBezTo>
                    <a:pt x="142875" y="303847"/>
                    <a:pt x="155257" y="300038"/>
                    <a:pt x="165735" y="295275"/>
                  </a:cubicBezTo>
                  <a:close/>
                </a:path>
              </a:pathLst>
            </a:custGeom>
            <a:solidFill>
              <a:schemeClr val="tx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de-DE"/>
            </a:p>
          </p:txBody>
        </p:sp>
      </p:grpSp>
      <p:sp>
        <p:nvSpPr>
          <p:cNvPr id="191" name="Freihandform: Form 87"/>
          <p:cNvSpPr/>
          <p:nvPr userDrawn="1"/>
        </p:nvSpPr>
        <p:spPr bwMode="auto">
          <a:xfrm>
            <a:off x="10272966" y="300704"/>
            <a:ext cx="1403903" cy="535987"/>
          </a:xfrm>
          <a:custGeom>
            <a:avLst/>
            <a:gdLst>
              <a:gd name="connsiteX0" fmla="*/ 0 w 1456912"/>
              <a:gd name="connsiteY0" fmla="*/ 51854 h 556225"/>
              <a:gd name="connsiteX1" fmla="*/ 28188 w 1456912"/>
              <a:gd name="connsiteY1" fmla="*/ 23666 h 556225"/>
              <a:gd name="connsiteX2" fmla="*/ 28188 w 1456912"/>
              <a:gd name="connsiteY2" fmla="*/ 535557 h 556225"/>
              <a:gd name="connsiteX3" fmla="*/ 0 w 1456912"/>
              <a:gd name="connsiteY3" fmla="*/ 535557 h 556225"/>
              <a:gd name="connsiteX4" fmla="*/ 0 w 1456912"/>
              <a:gd name="connsiteY4" fmla="*/ 51854 h 556225"/>
              <a:gd name="connsiteX5" fmla="*/ 84564 w 1456912"/>
              <a:gd name="connsiteY5" fmla="*/ 28188 h 556225"/>
              <a:gd name="connsiteX6" fmla="*/ 422811 w 1456912"/>
              <a:gd name="connsiteY6" fmla="*/ 28188 h 556225"/>
              <a:gd name="connsiteX7" fmla="*/ 422811 w 1456912"/>
              <a:gd name="connsiteY7" fmla="*/ 0 h 556225"/>
              <a:gd name="connsiteX8" fmla="*/ 56376 w 1456912"/>
              <a:gd name="connsiteY8" fmla="*/ 0 h 556225"/>
              <a:gd name="connsiteX9" fmla="*/ 56376 w 1456912"/>
              <a:gd name="connsiteY9" fmla="*/ 338244 h 556225"/>
              <a:gd name="connsiteX10" fmla="*/ 367711 w 1456912"/>
              <a:gd name="connsiteY10" fmla="*/ 338244 h 556225"/>
              <a:gd name="connsiteX11" fmla="*/ 367711 w 1456912"/>
              <a:gd name="connsiteY11" fmla="*/ 310062 h 556225"/>
              <a:gd name="connsiteX12" fmla="*/ 84564 w 1456912"/>
              <a:gd name="connsiteY12" fmla="*/ 310062 h 556225"/>
              <a:gd name="connsiteX13" fmla="*/ 84564 w 1456912"/>
              <a:gd name="connsiteY13" fmla="*/ 28188 h 556225"/>
              <a:gd name="connsiteX14" fmla="*/ 410152 w 1456912"/>
              <a:gd name="connsiteY14" fmla="*/ 253686 h 556225"/>
              <a:gd name="connsiteX15" fmla="*/ 140937 w 1456912"/>
              <a:gd name="connsiteY15" fmla="*/ 253686 h 556225"/>
              <a:gd name="connsiteX16" fmla="*/ 140937 w 1456912"/>
              <a:gd name="connsiteY16" fmla="*/ 140940 h 556225"/>
              <a:gd name="connsiteX17" fmla="*/ 371171 w 1456912"/>
              <a:gd name="connsiteY17" fmla="*/ 140940 h 556225"/>
              <a:gd name="connsiteX18" fmla="*/ 399359 w 1456912"/>
              <a:gd name="connsiteY18" fmla="*/ 112752 h 556225"/>
              <a:gd name="connsiteX19" fmla="*/ 140937 w 1456912"/>
              <a:gd name="connsiteY19" fmla="*/ 112752 h 556225"/>
              <a:gd name="connsiteX20" fmla="*/ 140937 w 1456912"/>
              <a:gd name="connsiteY20" fmla="*/ 84564 h 556225"/>
              <a:gd name="connsiteX21" fmla="*/ 422811 w 1456912"/>
              <a:gd name="connsiteY21" fmla="*/ 84564 h 556225"/>
              <a:gd name="connsiteX22" fmla="*/ 422811 w 1456912"/>
              <a:gd name="connsiteY22" fmla="*/ 56376 h 556225"/>
              <a:gd name="connsiteX23" fmla="*/ 112749 w 1456912"/>
              <a:gd name="connsiteY23" fmla="*/ 56376 h 556225"/>
              <a:gd name="connsiteX24" fmla="*/ 112749 w 1456912"/>
              <a:gd name="connsiteY24" fmla="*/ 281874 h 556225"/>
              <a:gd name="connsiteX25" fmla="*/ 382334 w 1456912"/>
              <a:gd name="connsiteY25" fmla="*/ 281874 h 556225"/>
              <a:gd name="connsiteX26" fmla="*/ 410152 w 1456912"/>
              <a:gd name="connsiteY26" fmla="*/ 253686 h 556225"/>
              <a:gd name="connsiteX27" fmla="*/ 56376 w 1456912"/>
              <a:gd name="connsiteY27" fmla="*/ 535557 h 556225"/>
              <a:gd name="connsiteX28" fmla="*/ 84564 w 1456912"/>
              <a:gd name="connsiteY28" fmla="*/ 535557 h 556225"/>
              <a:gd name="connsiteX29" fmla="*/ 84564 w 1456912"/>
              <a:gd name="connsiteY29" fmla="*/ 394620 h 556225"/>
              <a:gd name="connsiteX30" fmla="*/ 112752 w 1456912"/>
              <a:gd name="connsiteY30" fmla="*/ 394620 h 556225"/>
              <a:gd name="connsiteX31" fmla="*/ 112752 w 1456912"/>
              <a:gd name="connsiteY31" fmla="*/ 511890 h 556225"/>
              <a:gd name="connsiteX32" fmla="*/ 140940 w 1456912"/>
              <a:gd name="connsiteY32" fmla="*/ 483705 h 556225"/>
              <a:gd name="connsiteX33" fmla="*/ 140940 w 1456912"/>
              <a:gd name="connsiteY33" fmla="*/ 394620 h 556225"/>
              <a:gd name="connsiteX34" fmla="*/ 367714 w 1456912"/>
              <a:gd name="connsiteY34" fmla="*/ 394620 h 556225"/>
              <a:gd name="connsiteX35" fmla="*/ 367714 w 1456912"/>
              <a:gd name="connsiteY35" fmla="*/ 366435 h 556225"/>
              <a:gd name="connsiteX36" fmla="*/ 56376 w 1456912"/>
              <a:gd name="connsiteY36" fmla="*/ 366435 h 556225"/>
              <a:gd name="connsiteX37" fmla="*/ 56376 w 1456912"/>
              <a:gd name="connsiteY37" fmla="*/ 535557 h 556225"/>
              <a:gd name="connsiteX38" fmla="*/ 1428724 w 1456912"/>
              <a:gd name="connsiteY38" fmla="*/ 0 h 556225"/>
              <a:gd name="connsiteX39" fmla="*/ 1428724 w 1456912"/>
              <a:gd name="connsiteY39" fmla="*/ 324156 h 556225"/>
              <a:gd name="connsiteX40" fmla="*/ 1316539 w 1456912"/>
              <a:gd name="connsiteY40" fmla="*/ 514089 h 556225"/>
              <a:gd name="connsiteX41" fmla="*/ 1315903 w 1456912"/>
              <a:gd name="connsiteY41" fmla="*/ 513258 h 556225"/>
              <a:gd name="connsiteX42" fmla="*/ 1400536 w 1456912"/>
              <a:gd name="connsiteY42" fmla="*/ 351869 h 556225"/>
              <a:gd name="connsiteX43" fmla="*/ 1400536 w 1456912"/>
              <a:gd name="connsiteY43" fmla="*/ 3 h 556225"/>
              <a:gd name="connsiteX44" fmla="*/ 1372348 w 1456912"/>
              <a:gd name="connsiteY44" fmla="*/ 3 h 556225"/>
              <a:gd name="connsiteX45" fmla="*/ 1372348 w 1456912"/>
              <a:gd name="connsiteY45" fmla="*/ 351400 h 556225"/>
              <a:gd name="connsiteX46" fmla="*/ 1189132 w 1456912"/>
              <a:gd name="connsiteY46" fmla="*/ 528510 h 556225"/>
              <a:gd name="connsiteX47" fmla="*/ 1005916 w 1456912"/>
              <a:gd name="connsiteY47" fmla="*/ 351400 h 556225"/>
              <a:gd name="connsiteX48" fmla="*/ 1005916 w 1456912"/>
              <a:gd name="connsiteY48" fmla="*/ 23666 h 556225"/>
              <a:gd name="connsiteX49" fmla="*/ 977728 w 1456912"/>
              <a:gd name="connsiteY49" fmla="*/ 51854 h 556225"/>
              <a:gd name="connsiteX50" fmla="*/ 977728 w 1456912"/>
              <a:gd name="connsiteY50" fmla="*/ 351869 h 556225"/>
              <a:gd name="connsiteX51" fmla="*/ 1189132 w 1456912"/>
              <a:gd name="connsiteY51" fmla="*/ 556226 h 556225"/>
              <a:gd name="connsiteX52" fmla="*/ 1217320 w 1456912"/>
              <a:gd name="connsiteY52" fmla="*/ 556226 h 556225"/>
              <a:gd name="connsiteX53" fmla="*/ 1456912 w 1456912"/>
              <a:gd name="connsiteY53" fmla="*/ 324566 h 556225"/>
              <a:gd name="connsiteX54" fmla="*/ 1456912 w 1456912"/>
              <a:gd name="connsiteY54" fmla="*/ 0 h 556225"/>
              <a:gd name="connsiteX55" fmla="*/ 1428724 w 1456912"/>
              <a:gd name="connsiteY55" fmla="*/ 0 h 556225"/>
              <a:gd name="connsiteX56" fmla="*/ 1189132 w 1456912"/>
              <a:gd name="connsiteY56" fmla="*/ 500322 h 556225"/>
              <a:gd name="connsiteX57" fmla="*/ 1344160 w 1456912"/>
              <a:gd name="connsiteY57" fmla="*/ 351400 h 556225"/>
              <a:gd name="connsiteX58" fmla="*/ 1344160 w 1456912"/>
              <a:gd name="connsiteY58" fmla="*/ 351400 h 556225"/>
              <a:gd name="connsiteX59" fmla="*/ 1344160 w 1456912"/>
              <a:gd name="connsiteY59" fmla="*/ 23666 h 556225"/>
              <a:gd name="connsiteX60" fmla="*/ 1315972 w 1456912"/>
              <a:gd name="connsiteY60" fmla="*/ 51854 h 556225"/>
              <a:gd name="connsiteX61" fmla="*/ 1315972 w 1456912"/>
              <a:gd name="connsiteY61" fmla="*/ 324153 h 556225"/>
              <a:gd name="connsiteX62" fmla="*/ 1217317 w 1456912"/>
              <a:gd name="connsiteY62" fmla="*/ 415761 h 556225"/>
              <a:gd name="connsiteX63" fmla="*/ 1118662 w 1456912"/>
              <a:gd name="connsiteY63" fmla="*/ 324153 h 556225"/>
              <a:gd name="connsiteX64" fmla="*/ 1118662 w 1456912"/>
              <a:gd name="connsiteY64" fmla="*/ 3 h 556225"/>
              <a:gd name="connsiteX65" fmla="*/ 1090474 w 1456912"/>
              <a:gd name="connsiteY65" fmla="*/ 3 h 556225"/>
              <a:gd name="connsiteX66" fmla="*/ 1090474 w 1456912"/>
              <a:gd name="connsiteY66" fmla="*/ 324156 h 556225"/>
              <a:gd name="connsiteX67" fmla="*/ 1217317 w 1456912"/>
              <a:gd name="connsiteY67" fmla="*/ 443951 h 556225"/>
              <a:gd name="connsiteX68" fmla="*/ 1304349 w 1456912"/>
              <a:gd name="connsiteY68" fmla="*/ 404889 h 556225"/>
              <a:gd name="connsiteX69" fmla="*/ 1304982 w 1456912"/>
              <a:gd name="connsiteY69" fmla="*/ 405720 h 556225"/>
              <a:gd name="connsiteX70" fmla="*/ 1189129 w 1456912"/>
              <a:gd name="connsiteY70" fmla="*/ 472139 h 556225"/>
              <a:gd name="connsiteX71" fmla="*/ 1062303 w 1456912"/>
              <a:gd name="connsiteY71" fmla="*/ 352344 h 556225"/>
              <a:gd name="connsiteX72" fmla="*/ 1062286 w 1456912"/>
              <a:gd name="connsiteY72" fmla="*/ 352344 h 556225"/>
              <a:gd name="connsiteX73" fmla="*/ 1062286 w 1456912"/>
              <a:gd name="connsiteY73" fmla="*/ 3 h 556225"/>
              <a:gd name="connsiteX74" fmla="*/ 1034098 w 1456912"/>
              <a:gd name="connsiteY74" fmla="*/ 3 h 556225"/>
              <a:gd name="connsiteX75" fmla="*/ 1034098 w 1456912"/>
              <a:gd name="connsiteY75" fmla="*/ 352341 h 556225"/>
              <a:gd name="connsiteX76" fmla="*/ 1034113 w 1456912"/>
              <a:gd name="connsiteY76" fmla="*/ 352341 h 556225"/>
              <a:gd name="connsiteX77" fmla="*/ 1189132 w 1456912"/>
              <a:gd name="connsiteY77" fmla="*/ 500322 h 556225"/>
              <a:gd name="connsiteX78" fmla="*/ 562774 w 1456912"/>
              <a:gd name="connsiteY78" fmla="*/ 366435 h 556225"/>
              <a:gd name="connsiteX79" fmla="*/ 491494 w 1456912"/>
              <a:gd name="connsiteY79" fmla="*/ 535557 h 556225"/>
              <a:gd name="connsiteX80" fmla="*/ 519684 w 1456912"/>
              <a:gd name="connsiteY80" fmla="*/ 535554 h 556225"/>
              <a:gd name="connsiteX81" fmla="*/ 519682 w 1456912"/>
              <a:gd name="connsiteY81" fmla="*/ 535557 h 556225"/>
              <a:gd name="connsiteX82" fmla="*/ 519684 w 1456912"/>
              <a:gd name="connsiteY82" fmla="*/ 535557 h 556225"/>
              <a:gd name="connsiteX83" fmla="*/ 555322 w 1456912"/>
              <a:gd name="connsiteY83" fmla="*/ 450996 h 556225"/>
              <a:gd name="connsiteX84" fmla="*/ 794138 w 1456912"/>
              <a:gd name="connsiteY84" fmla="*/ 450996 h 556225"/>
              <a:gd name="connsiteX85" fmla="*/ 829744 w 1456912"/>
              <a:gd name="connsiteY85" fmla="*/ 535557 h 556225"/>
              <a:gd name="connsiteX86" fmla="*/ 857932 w 1456912"/>
              <a:gd name="connsiteY86" fmla="*/ 535557 h 556225"/>
              <a:gd name="connsiteX87" fmla="*/ 810457 w 1456912"/>
              <a:gd name="connsiteY87" fmla="*/ 422808 h 556225"/>
              <a:gd name="connsiteX88" fmla="*/ 567200 w 1456912"/>
              <a:gd name="connsiteY88" fmla="*/ 422808 h 556225"/>
              <a:gd name="connsiteX89" fmla="*/ 579078 w 1456912"/>
              <a:gd name="connsiteY89" fmla="*/ 394620 h 556225"/>
              <a:gd name="connsiteX90" fmla="*/ 826776 w 1456912"/>
              <a:gd name="connsiteY90" fmla="*/ 394620 h 556225"/>
              <a:gd name="connsiteX91" fmla="*/ 886120 w 1456912"/>
              <a:gd name="connsiteY91" fmla="*/ 535557 h 556225"/>
              <a:gd name="connsiteX92" fmla="*/ 914308 w 1456912"/>
              <a:gd name="connsiteY92" fmla="*/ 535557 h 556225"/>
              <a:gd name="connsiteX93" fmla="*/ 843097 w 1456912"/>
              <a:gd name="connsiteY93" fmla="*/ 366435 h 556225"/>
              <a:gd name="connsiteX94" fmla="*/ 562774 w 1456912"/>
              <a:gd name="connsiteY94" fmla="*/ 366435 h 556225"/>
              <a:gd name="connsiteX95" fmla="*/ 604248 w 1456912"/>
              <a:gd name="connsiteY95" fmla="*/ 0 h 556225"/>
              <a:gd name="connsiteX96" fmla="*/ 397091 w 1456912"/>
              <a:gd name="connsiteY96" fmla="*/ 491374 h 556225"/>
              <a:gd name="connsiteX97" fmla="*/ 415032 w 1456912"/>
              <a:gd name="connsiteY97" fmla="*/ 515732 h 556225"/>
              <a:gd name="connsiteX98" fmla="*/ 632437 w 1456912"/>
              <a:gd name="connsiteY98" fmla="*/ 0 h 556225"/>
              <a:gd name="connsiteX99" fmla="*/ 604248 w 1456912"/>
              <a:gd name="connsiteY99" fmla="*/ 0 h 556225"/>
              <a:gd name="connsiteX100" fmla="*/ 716998 w 1456912"/>
              <a:gd name="connsiteY100" fmla="*/ 3 h 556225"/>
              <a:gd name="connsiteX101" fmla="*/ 934130 w 1456912"/>
              <a:gd name="connsiteY101" fmla="*/ 515735 h 556225"/>
              <a:gd name="connsiteX102" fmla="*/ 952028 w 1456912"/>
              <a:gd name="connsiteY102" fmla="*/ 491377 h 556225"/>
              <a:gd name="connsiteX103" fmla="*/ 745186 w 1456912"/>
              <a:gd name="connsiteY103" fmla="*/ 3 h 556225"/>
              <a:gd name="connsiteX104" fmla="*/ 716998 w 1456912"/>
              <a:gd name="connsiteY104" fmla="*/ 3 h 556225"/>
              <a:gd name="connsiteX105" fmla="*/ 546409 w 1456912"/>
              <a:gd name="connsiteY105" fmla="*/ 338247 h 556225"/>
              <a:gd name="connsiteX106" fmla="*/ 463042 w 1456912"/>
              <a:gd name="connsiteY106" fmla="*/ 535557 h 556225"/>
              <a:gd name="connsiteX107" fmla="*/ 434854 w 1456912"/>
              <a:gd name="connsiteY107" fmla="*/ 535557 h 556225"/>
              <a:gd name="connsiteX108" fmla="*/ 646528 w 1456912"/>
              <a:gd name="connsiteY108" fmla="*/ 33467 h 556225"/>
              <a:gd name="connsiteX109" fmla="*/ 762988 w 1456912"/>
              <a:gd name="connsiteY109" fmla="*/ 310059 h 556225"/>
              <a:gd name="connsiteX110" fmla="*/ 791176 w 1456912"/>
              <a:gd name="connsiteY110" fmla="*/ 310059 h 556225"/>
              <a:gd name="connsiteX111" fmla="*/ 660624 w 1456912"/>
              <a:gd name="connsiteY111" fmla="*/ 3 h 556225"/>
              <a:gd name="connsiteX112" fmla="*/ 688812 w 1456912"/>
              <a:gd name="connsiteY112" fmla="*/ 3 h 556225"/>
              <a:gd name="connsiteX113" fmla="*/ 831231 w 1456912"/>
              <a:gd name="connsiteY113" fmla="*/ 338247 h 556225"/>
              <a:gd name="connsiteX114" fmla="*/ 546409 w 1456912"/>
              <a:gd name="connsiteY114" fmla="*/ 338247 h 556225"/>
              <a:gd name="connsiteX115" fmla="*/ 674788 w 1456912"/>
              <a:gd name="connsiteY115" fmla="*/ 167531 h 556225"/>
              <a:gd name="connsiteX116" fmla="*/ 614721 w 1456912"/>
              <a:gd name="connsiteY116" fmla="*/ 310062 h 556225"/>
              <a:gd name="connsiteX117" fmla="*/ 734800 w 1456912"/>
              <a:gd name="connsiteY117" fmla="*/ 310062 h 556225"/>
              <a:gd name="connsiteX118" fmla="*/ 674788 w 1456912"/>
              <a:gd name="connsiteY118" fmla="*/ 167531 h 556225"/>
              <a:gd name="connsiteX119" fmla="*/ 558275 w 1456912"/>
              <a:gd name="connsiteY119" fmla="*/ 310062 h 556225"/>
              <a:gd name="connsiteX120" fmla="*/ 586535 w 1456912"/>
              <a:gd name="connsiteY120" fmla="*/ 310062 h 556225"/>
              <a:gd name="connsiteX121" fmla="*/ 660703 w 1456912"/>
              <a:gd name="connsiteY121" fmla="*/ 134072 h 556225"/>
              <a:gd name="connsiteX122" fmla="*/ 646588 w 1456912"/>
              <a:gd name="connsiteY122" fmla="*/ 100553 h 556225"/>
              <a:gd name="connsiteX123" fmla="*/ 558275 w 1456912"/>
              <a:gd name="connsiteY123" fmla="*/ 310062 h 55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1456912" h="556225" fill="norm" stroke="1" extrusionOk="0">
                <a:moveTo>
                  <a:pt x="0" y="51854"/>
                </a:moveTo>
                <a:lnTo>
                  <a:pt x="28188" y="23666"/>
                </a:lnTo>
                <a:lnTo>
                  <a:pt x="28188" y="535557"/>
                </a:lnTo>
                <a:lnTo>
                  <a:pt x="0" y="535557"/>
                </a:lnTo>
                <a:lnTo>
                  <a:pt x="0" y="51854"/>
                </a:lnTo>
                <a:close/>
                <a:moveTo>
                  <a:pt x="84564" y="28188"/>
                </a:moveTo>
                <a:lnTo>
                  <a:pt x="422811" y="28188"/>
                </a:lnTo>
                <a:lnTo>
                  <a:pt x="422811" y="0"/>
                </a:lnTo>
                <a:lnTo>
                  <a:pt x="56376" y="0"/>
                </a:lnTo>
                <a:lnTo>
                  <a:pt x="56376" y="338244"/>
                </a:lnTo>
                <a:lnTo>
                  <a:pt x="367711" y="338244"/>
                </a:lnTo>
                <a:lnTo>
                  <a:pt x="367711" y="310062"/>
                </a:lnTo>
                <a:lnTo>
                  <a:pt x="84564" y="310062"/>
                </a:lnTo>
                <a:lnTo>
                  <a:pt x="84564" y="28188"/>
                </a:lnTo>
                <a:close/>
                <a:moveTo>
                  <a:pt x="410152" y="253686"/>
                </a:moveTo>
                <a:lnTo>
                  <a:pt x="140937" y="253686"/>
                </a:lnTo>
                <a:lnTo>
                  <a:pt x="140937" y="140940"/>
                </a:lnTo>
                <a:lnTo>
                  <a:pt x="371171" y="140940"/>
                </a:lnTo>
                <a:lnTo>
                  <a:pt x="399359" y="112752"/>
                </a:lnTo>
                <a:lnTo>
                  <a:pt x="140937" y="112752"/>
                </a:lnTo>
                <a:lnTo>
                  <a:pt x="140937" y="84564"/>
                </a:lnTo>
                <a:lnTo>
                  <a:pt x="422811" y="84564"/>
                </a:lnTo>
                <a:lnTo>
                  <a:pt x="422811" y="56376"/>
                </a:lnTo>
                <a:lnTo>
                  <a:pt x="112749" y="56376"/>
                </a:lnTo>
                <a:lnTo>
                  <a:pt x="112749" y="281874"/>
                </a:lnTo>
                <a:lnTo>
                  <a:pt x="382334" y="281874"/>
                </a:lnTo>
                <a:lnTo>
                  <a:pt x="410152" y="253686"/>
                </a:lnTo>
                <a:close/>
                <a:moveTo>
                  <a:pt x="56376" y="535557"/>
                </a:moveTo>
                <a:lnTo>
                  <a:pt x="84564" y="535557"/>
                </a:lnTo>
                <a:lnTo>
                  <a:pt x="84564" y="394620"/>
                </a:lnTo>
                <a:lnTo>
                  <a:pt x="112752" y="394620"/>
                </a:lnTo>
                <a:lnTo>
                  <a:pt x="112752" y="511890"/>
                </a:lnTo>
                <a:lnTo>
                  <a:pt x="140940" y="483705"/>
                </a:lnTo>
                <a:lnTo>
                  <a:pt x="140940" y="394620"/>
                </a:lnTo>
                <a:lnTo>
                  <a:pt x="367714" y="394620"/>
                </a:lnTo>
                <a:lnTo>
                  <a:pt x="367714" y="366435"/>
                </a:lnTo>
                <a:lnTo>
                  <a:pt x="56376" y="366435"/>
                </a:lnTo>
                <a:lnTo>
                  <a:pt x="56376" y="535557"/>
                </a:lnTo>
                <a:close/>
                <a:moveTo>
                  <a:pt x="1428724" y="0"/>
                </a:moveTo>
                <a:lnTo>
                  <a:pt x="1428724" y="324156"/>
                </a:lnTo>
                <a:cubicBezTo>
                  <a:pt x="1428724" y="399584"/>
                  <a:pt x="1395069" y="464387"/>
                  <a:pt x="1316539" y="514089"/>
                </a:cubicBezTo>
                <a:lnTo>
                  <a:pt x="1315903" y="513258"/>
                </a:lnTo>
                <a:cubicBezTo>
                  <a:pt x="1367503" y="472336"/>
                  <a:pt x="1400536" y="419773"/>
                  <a:pt x="1400536" y="351869"/>
                </a:cubicBezTo>
                <a:lnTo>
                  <a:pt x="1400536" y="3"/>
                </a:lnTo>
                <a:lnTo>
                  <a:pt x="1372348" y="3"/>
                </a:lnTo>
                <a:lnTo>
                  <a:pt x="1372348" y="351400"/>
                </a:lnTo>
                <a:cubicBezTo>
                  <a:pt x="1372348" y="452590"/>
                  <a:pt x="1290318" y="528510"/>
                  <a:pt x="1189132" y="528510"/>
                </a:cubicBezTo>
                <a:cubicBezTo>
                  <a:pt x="1087946" y="528510"/>
                  <a:pt x="1005916" y="452587"/>
                  <a:pt x="1005916" y="351400"/>
                </a:cubicBezTo>
                <a:lnTo>
                  <a:pt x="1005916" y="23666"/>
                </a:lnTo>
                <a:lnTo>
                  <a:pt x="977728" y="51854"/>
                </a:lnTo>
                <a:lnTo>
                  <a:pt x="977728" y="351869"/>
                </a:lnTo>
                <a:cubicBezTo>
                  <a:pt x="977728" y="468625"/>
                  <a:pt x="1072376" y="556226"/>
                  <a:pt x="1189132" y="556226"/>
                </a:cubicBezTo>
                <a:cubicBezTo>
                  <a:pt x="1191834" y="556226"/>
                  <a:pt x="1217320" y="556226"/>
                  <a:pt x="1217320" y="556226"/>
                </a:cubicBezTo>
                <a:cubicBezTo>
                  <a:pt x="1332291" y="556226"/>
                  <a:pt x="1456912" y="471321"/>
                  <a:pt x="1456912" y="324566"/>
                </a:cubicBezTo>
                <a:cubicBezTo>
                  <a:pt x="1456912" y="324428"/>
                  <a:pt x="1456912" y="0"/>
                  <a:pt x="1456912" y="0"/>
                </a:cubicBezTo>
                <a:lnTo>
                  <a:pt x="1428724" y="0"/>
                </a:lnTo>
                <a:close/>
                <a:moveTo>
                  <a:pt x="1189132" y="500322"/>
                </a:moveTo>
                <a:cubicBezTo>
                  <a:pt x="1274706" y="500322"/>
                  <a:pt x="1344082" y="436948"/>
                  <a:pt x="1344160" y="351400"/>
                </a:cubicBezTo>
                <a:lnTo>
                  <a:pt x="1344160" y="351400"/>
                </a:lnTo>
                <a:lnTo>
                  <a:pt x="1344160" y="23666"/>
                </a:lnTo>
                <a:lnTo>
                  <a:pt x="1315972" y="51854"/>
                </a:lnTo>
                <a:lnTo>
                  <a:pt x="1315972" y="324153"/>
                </a:lnTo>
                <a:cubicBezTo>
                  <a:pt x="1315972" y="378637"/>
                  <a:pt x="1271801" y="415761"/>
                  <a:pt x="1217317" y="415761"/>
                </a:cubicBezTo>
                <a:cubicBezTo>
                  <a:pt x="1162833" y="415761"/>
                  <a:pt x="1118662" y="378637"/>
                  <a:pt x="1118662" y="324153"/>
                </a:cubicBezTo>
                <a:lnTo>
                  <a:pt x="1118662" y="3"/>
                </a:lnTo>
                <a:lnTo>
                  <a:pt x="1090474" y="3"/>
                </a:lnTo>
                <a:lnTo>
                  <a:pt x="1090474" y="324156"/>
                </a:lnTo>
                <a:cubicBezTo>
                  <a:pt x="1090474" y="394209"/>
                  <a:pt x="1147264" y="443951"/>
                  <a:pt x="1217317" y="443951"/>
                </a:cubicBezTo>
                <a:cubicBezTo>
                  <a:pt x="1245962" y="443951"/>
                  <a:pt x="1280732" y="429800"/>
                  <a:pt x="1304349" y="404889"/>
                </a:cubicBezTo>
                <a:lnTo>
                  <a:pt x="1304982" y="405720"/>
                </a:lnTo>
                <a:cubicBezTo>
                  <a:pt x="1282838" y="446784"/>
                  <a:pt x="1241907" y="472139"/>
                  <a:pt x="1189129" y="472139"/>
                </a:cubicBezTo>
                <a:cubicBezTo>
                  <a:pt x="1119507" y="472139"/>
                  <a:pt x="1062992" y="421734"/>
                  <a:pt x="1062303" y="352344"/>
                </a:cubicBezTo>
                <a:lnTo>
                  <a:pt x="1062286" y="352344"/>
                </a:lnTo>
                <a:lnTo>
                  <a:pt x="1062286" y="3"/>
                </a:lnTo>
                <a:lnTo>
                  <a:pt x="1034098" y="3"/>
                </a:lnTo>
                <a:lnTo>
                  <a:pt x="1034098" y="352341"/>
                </a:lnTo>
                <a:lnTo>
                  <a:pt x="1034113" y="352341"/>
                </a:lnTo>
                <a:cubicBezTo>
                  <a:pt x="1034703" y="437411"/>
                  <a:pt x="1103877" y="500322"/>
                  <a:pt x="1189132" y="500322"/>
                </a:cubicBezTo>
                <a:close/>
                <a:moveTo>
                  <a:pt x="562774" y="366435"/>
                </a:moveTo>
                <a:lnTo>
                  <a:pt x="491494" y="535557"/>
                </a:lnTo>
                <a:lnTo>
                  <a:pt x="519684" y="535554"/>
                </a:lnTo>
                <a:lnTo>
                  <a:pt x="519682" y="535557"/>
                </a:lnTo>
                <a:lnTo>
                  <a:pt x="519684" y="535557"/>
                </a:lnTo>
                <a:lnTo>
                  <a:pt x="555322" y="450996"/>
                </a:lnTo>
                <a:lnTo>
                  <a:pt x="794138" y="450996"/>
                </a:lnTo>
                <a:lnTo>
                  <a:pt x="829744" y="535557"/>
                </a:lnTo>
                <a:lnTo>
                  <a:pt x="857932" y="535557"/>
                </a:lnTo>
                <a:lnTo>
                  <a:pt x="810457" y="422808"/>
                </a:lnTo>
                <a:lnTo>
                  <a:pt x="567200" y="422808"/>
                </a:lnTo>
                <a:lnTo>
                  <a:pt x="579078" y="394620"/>
                </a:lnTo>
                <a:lnTo>
                  <a:pt x="826776" y="394620"/>
                </a:lnTo>
                <a:lnTo>
                  <a:pt x="886120" y="535557"/>
                </a:lnTo>
                <a:lnTo>
                  <a:pt x="914308" y="535557"/>
                </a:lnTo>
                <a:lnTo>
                  <a:pt x="843097" y="366435"/>
                </a:lnTo>
                <a:lnTo>
                  <a:pt x="562774" y="366435"/>
                </a:lnTo>
                <a:close/>
                <a:moveTo>
                  <a:pt x="604248" y="0"/>
                </a:moveTo>
                <a:lnTo>
                  <a:pt x="397091" y="491374"/>
                </a:lnTo>
                <a:lnTo>
                  <a:pt x="415032" y="515732"/>
                </a:lnTo>
                <a:lnTo>
                  <a:pt x="632437" y="0"/>
                </a:lnTo>
                <a:lnTo>
                  <a:pt x="604248" y="0"/>
                </a:lnTo>
                <a:close/>
                <a:moveTo>
                  <a:pt x="716998" y="3"/>
                </a:moveTo>
                <a:lnTo>
                  <a:pt x="934130" y="515735"/>
                </a:lnTo>
                <a:lnTo>
                  <a:pt x="952028" y="491377"/>
                </a:lnTo>
                <a:lnTo>
                  <a:pt x="745186" y="3"/>
                </a:lnTo>
                <a:lnTo>
                  <a:pt x="716998" y="3"/>
                </a:lnTo>
                <a:close/>
                <a:moveTo>
                  <a:pt x="546409" y="338247"/>
                </a:moveTo>
                <a:lnTo>
                  <a:pt x="463042" y="535557"/>
                </a:lnTo>
                <a:lnTo>
                  <a:pt x="434854" y="535557"/>
                </a:lnTo>
                <a:lnTo>
                  <a:pt x="646528" y="33467"/>
                </a:lnTo>
                <a:lnTo>
                  <a:pt x="762988" y="310059"/>
                </a:lnTo>
                <a:lnTo>
                  <a:pt x="791176" y="310059"/>
                </a:lnTo>
                <a:lnTo>
                  <a:pt x="660624" y="3"/>
                </a:lnTo>
                <a:lnTo>
                  <a:pt x="688812" y="3"/>
                </a:lnTo>
                <a:lnTo>
                  <a:pt x="831231" y="338247"/>
                </a:lnTo>
                <a:lnTo>
                  <a:pt x="546409" y="338247"/>
                </a:lnTo>
                <a:close/>
                <a:moveTo>
                  <a:pt x="674788" y="167531"/>
                </a:moveTo>
                <a:lnTo>
                  <a:pt x="614721" y="310062"/>
                </a:lnTo>
                <a:lnTo>
                  <a:pt x="734800" y="310062"/>
                </a:lnTo>
                <a:lnTo>
                  <a:pt x="674788" y="167531"/>
                </a:lnTo>
                <a:close/>
                <a:moveTo>
                  <a:pt x="558275" y="310062"/>
                </a:moveTo>
                <a:lnTo>
                  <a:pt x="586535" y="310062"/>
                </a:lnTo>
                <a:lnTo>
                  <a:pt x="660703" y="134072"/>
                </a:lnTo>
                <a:lnTo>
                  <a:pt x="646588" y="100553"/>
                </a:lnTo>
                <a:lnTo>
                  <a:pt x="558275" y="310062"/>
                </a:lnTo>
                <a:close/>
              </a:path>
            </a:pathLst>
          </a:custGeom>
          <a:solidFill>
            <a:srgbClr val="041E42"/>
          </a:solidFill>
          <a:ln w="2892" cap="flat">
            <a:noFill/>
            <a:prstDash val="solid"/>
            <a:miter/>
          </a:ln>
        </p:spPr>
        <p:txBody>
          <a:bodyPr rtlCol="0" anchor="ctr"/>
          <a:lstStyle/>
          <a:p>
            <a:pPr>
              <a:defRPr/>
            </a:pPr>
            <a:endParaRPr lang="de-DE"/>
          </a:p>
        </p:txBody>
      </p:sp>
      <p:sp>
        <p:nvSpPr>
          <p:cNvPr id="1234318919" name=""/>
          <p:cNvSpPr txBox="1"/>
          <p:nvPr/>
        </p:nvSpPr>
        <p:spPr bwMode="auto">
          <a:xfrm flipH="0" flipV="0">
            <a:off x="11597834" y="6588945"/>
            <a:ext cx="110293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58</a:t>
            </a:r>
            <a:endParaRPr sz="800"/>
          </a:p>
        </p:txBody>
      </p:sp>
      <p:pic>
        <p:nvPicPr>
          <p:cNvPr id="882454235" name=""/>
          <p:cNvPicPr>
            <a:picLocks noChangeAspect="1"/>
          </p:cNvPicPr>
          <p:nvPr/>
        </p:nvPicPr>
        <p:blipFill>
          <a:blip r:embed="rId2"/>
          <a:stretch/>
        </p:blipFill>
        <p:spPr bwMode="auto">
          <a:xfrm rot="0" flipH="0" flipV="0">
            <a:off x="9205953" y="300702"/>
            <a:ext cx="1067010" cy="535986"/>
          </a:xfrm>
          <a:prstGeom prst="rect">
            <a:avLst/>
          </a:pr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B4FCF17-48A0-4939-9B86-4A0E590241E6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58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6"/>
            <a:ext cx="11157745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zw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71C8739-BFB7-40C2-B28E-69BB709E9C11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47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8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9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folie | dreispaltig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7B6080-B214-4A27-A13D-95A31493955D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9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1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18318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2" name="Textplatzhalter 6"/>
          <p:cNvSpPr>
            <a:spLocks noGrp="1"/>
          </p:cNvSpPr>
          <p:nvPr>
            <p:ph type="body" sz="quarter" idx="17"/>
          </p:nvPr>
        </p:nvSpPr>
        <p:spPr bwMode="auto">
          <a:xfrm>
            <a:off x="8107242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4312780" y="1631157"/>
            <a:ext cx="3568821" cy="4569618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1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Text- Bild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4E4BF54-E288-44CA-9624-72B71A8A42AB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33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0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6206329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showMasterSp="1" userDrawn="1">
  <p:cSld name="Bild- Textfoli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" name="Bildplatzhalter 8"/>
          <p:cNvSpPr>
            <a:spLocks noGrp="1"/>
          </p:cNvSpPr>
          <p:nvPr>
            <p:ph type="pic" sz="quarter" idx="25" hasCustomPrompt="1"/>
          </p:nvPr>
        </p:nvSpPr>
        <p:spPr bwMode="auto">
          <a:xfrm>
            <a:off x="518318" y="1631155"/>
            <a:ext cx="5469732" cy="45696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de-DE"/>
              <a:t> </a:t>
            </a:r>
            <a:endParaRPr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F2055A8-E7B1-419D-84AA-0C89B698BF26}" type="datetime4">
              <a:rPr lang="de-DE"/>
              <a:t>26. März 2025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9" y="6634666"/>
            <a:ext cx="193964" cy="123111"/>
          </a:xfrm>
        </p:spPr>
        <p:txBody>
          <a:bodyPr/>
          <a:lstStyle/>
          <a:p>
            <a:pPr>
              <a:defRPr/>
            </a:pPr>
            <a:fld id="{D949F9DF-37BD-4CD6-BF49-65BA579E1D7A}" type="slidenum">
              <a:rPr lang="de-DE"/>
              <a:t>&lt;#&gt;</a:t>
            </a:fld>
            <a:endParaRPr lang="de-DE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6206331" y="1631156"/>
            <a:ext cx="5469732" cy="4569619"/>
          </a:xfrm>
        </p:spPr>
        <p:txBody>
          <a:bodyPr/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1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4385" cy="24981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 lvl="0">
              <a:defRPr/>
            </a:pPr>
            <a:r>
              <a:rPr lang="de-DE"/>
              <a:t>Mastertextformat bearbeiten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theme" Target="../theme/theme1.xml"/><Relationship Id="rId22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4385" cy="3323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pPr>
              <a:defRPr/>
            </a:pPr>
            <a:r>
              <a:rPr lang="de-DE"/>
              <a:t>Mastertitelformat bearbeiten</a:t>
            </a:r>
            <a:endParaRPr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 bwMode="auto">
          <a:xfrm>
            <a:off x="518319" y="1631156"/>
            <a:ext cx="11157744" cy="4569619"/>
          </a:xfrm>
          <a:prstGeom prst="rect">
            <a:avLst/>
          </a:prstGeom>
        </p:spPr>
        <p:txBody>
          <a:bodyPr vert="horz" lIns="0" tIns="0" rIns="360000" bIns="0" rtlCol="0" anchor="t" anchorCtr="0">
            <a:normAutofit/>
          </a:bodyPr>
          <a:lstStyle/>
          <a:p>
            <a:pPr lvl="0">
              <a:defRPr/>
            </a:pPr>
            <a:r>
              <a:rPr lang="de-DE"/>
              <a:t>Mastertextformat bearbeiten</a:t>
            </a:r>
            <a:endParaRPr/>
          </a:p>
          <a:p>
            <a:pPr lvl="1">
              <a:defRPr/>
            </a:pPr>
            <a:r>
              <a:rPr lang="de-DE"/>
              <a:t>Zweite Ebene</a:t>
            </a:r>
            <a:endParaRPr/>
          </a:p>
          <a:p>
            <a:pPr lvl="2">
              <a:defRPr/>
            </a:pPr>
            <a:r>
              <a:rPr lang="de-DE"/>
              <a:t>Dritte Ebene</a:t>
            </a:r>
            <a:endParaRPr/>
          </a:p>
          <a:p>
            <a:pPr lvl="3">
              <a:defRPr/>
            </a:pPr>
            <a:r>
              <a:rPr lang="de-DE"/>
              <a:t>Vierte Ebene</a:t>
            </a:r>
            <a:endParaRPr/>
          </a:p>
          <a:p>
            <a:pPr lvl="4">
              <a:defRPr/>
            </a:pPr>
            <a:r>
              <a:rPr lang="de-DE"/>
              <a:t>Fünfte Ebene</a:t>
            </a:r>
            <a:endParaRPr/>
          </a:p>
          <a:p>
            <a:pPr lvl="5">
              <a:defRPr/>
            </a:pPr>
            <a:r>
              <a:rPr lang="de-DE"/>
              <a:t>Sechste Ebene</a:t>
            </a:r>
            <a:endParaRPr/>
          </a:p>
          <a:p>
            <a:pPr lvl="6">
              <a:defRPr/>
            </a:pPr>
            <a:r>
              <a:rPr lang="de-DE"/>
              <a:t>Siebte Ebene</a:t>
            </a:r>
            <a:endParaRPr/>
          </a:p>
          <a:p>
            <a:pPr lvl="7">
              <a:defRPr/>
            </a:pPr>
            <a:r>
              <a:rPr lang="de-DE"/>
              <a:t>Achte Ebene</a:t>
            </a:r>
            <a:endParaRPr/>
          </a:p>
          <a:p>
            <a:pPr lvl="8">
              <a:defRPr/>
            </a:pPr>
            <a:r>
              <a:rPr lang="de-DE"/>
              <a:t>Neunte Ebene</a:t>
            </a:r>
            <a:endParaRPr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 bwMode="auto">
          <a:xfrm>
            <a:off x="10417351" y="6634666"/>
            <a:ext cx="849593" cy="123111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E4F9C00A-8AFB-47C9-A7D9-7909CE906E5E}" type="datetime4">
              <a:rPr lang="de-DE"/>
              <a:t>26. März 2025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 bwMode="auto">
          <a:xfrm>
            <a:off x="518319" y="6634666"/>
            <a:ext cx="5469732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 bwMode="auto">
          <a:xfrm>
            <a:off x="11509892" y="6634664"/>
            <a:ext cx="175890" cy="122279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4F2A514-1398-68A8-267B-8FBB4564EB74}" type="slidenum">
              <a:rPr/>
              <a:t>33</a:t>
            </a:fld>
            <a:endParaRPr lang="de-DE"/>
          </a:p>
        </p:txBody>
      </p:sp>
      <p:sp>
        <p:nvSpPr>
          <p:cNvPr id="7" name="Rechteck 6"/>
          <p:cNvSpPr/>
          <p:nvPr userDrawn="1"/>
        </p:nvSpPr>
        <p:spPr bwMode="auto">
          <a:xfrm>
            <a:off x="518400" y="1196733"/>
            <a:ext cx="11676061" cy="720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9" name="Rechteck 8"/>
          <p:cNvSpPr/>
          <p:nvPr userDrawn="1"/>
        </p:nvSpPr>
        <p:spPr bwMode="auto">
          <a:xfrm>
            <a:off x="517200" y="6538525"/>
            <a:ext cx="11674800" cy="10800"/>
          </a:xfrm>
          <a:prstGeom prst="rect">
            <a:avLst/>
          </a:prstGeom>
          <a:solidFill>
            <a:srgbClr val="8C9F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de-DE"/>
          </a:p>
        </p:txBody>
      </p:sp>
      <p:grpSp>
        <p:nvGrpSpPr>
          <p:cNvPr id="13" name="Gruppieren 12"/>
          <p:cNvGrpSpPr/>
          <p:nvPr userDrawn="1"/>
        </p:nvGrpSpPr>
        <p:grpSpPr bwMode="auto">
          <a:xfrm>
            <a:off x="-390525" y="160153"/>
            <a:ext cx="333375" cy="136812"/>
            <a:chOff x="-133350" y="2711163"/>
            <a:chExt cx="333375" cy="136812"/>
          </a:xfrm>
        </p:grpSpPr>
        <p:cxnSp>
          <p:nvCxnSpPr>
            <p:cNvPr id="10" name="Gerader Verbinder 9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feld 10"/>
            <p:cNvSpPr txBox="1"/>
            <p:nvPr userDrawn="1"/>
          </p:nvSpPr>
          <p:spPr bwMode="auto">
            <a:xfrm>
              <a:off x="-96506" y="2711163"/>
              <a:ext cx="259686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08,70</a:t>
              </a:r>
              <a:endParaRPr/>
            </a:p>
          </p:txBody>
        </p:sp>
      </p:grpSp>
      <p:grpSp>
        <p:nvGrpSpPr>
          <p:cNvPr id="15" name="Gruppieren 14"/>
          <p:cNvGrpSpPr/>
          <p:nvPr userDrawn="1"/>
        </p:nvGrpSpPr>
        <p:grpSpPr bwMode="auto">
          <a:xfrm>
            <a:off x="-390525" y="1131703"/>
            <a:ext cx="333375" cy="136812"/>
            <a:chOff x="-133350" y="2711163"/>
            <a:chExt cx="333375" cy="136812"/>
          </a:xfrm>
        </p:grpSpPr>
        <p:cxnSp>
          <p:nvCxnSpPr>
            <p:cNvPr id="16" name="Gerader Verbinder 15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feld 16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06,00</a:t>
              </a:r>
              <a:endParaRPr/>
            </a:p>
          </p:txBody>
        </p:sp>
      </p:grpSp>
      <p:grpSp>
        <p:nvGrpSpPr>
          <p:cNvPr id="18" name="Gruppieren 17"/>
          <p:cNvGrpSpPr/>
          <p:nvPr userDrawn="1"/>
        </p:nvGrpSpPr>
        <p:grpSpPr bwMode="auto">
          <a:xfrm>
            <a:off x="-390525" y="1491963"/>
            <a:ext cx="333375" cy="136812"/>
            <a:chOff x="-133350" y="2711163"/>
            <a:chExt cx="333375" cy="136812"/>
          </a:xfrm>
        </p:grpSpPr>
        <p:cxnSp>
          <p:nvCxnSpPr>
            <p:cNvPr id="19" name="Gerader Verbinder 18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feld 19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05,00</a:t>
              </a:r>
              <a:endParaRPr/>
            </a:p>
          </p:txBody>
        </p:sp>
      </p:grpSp>
      <p:grpSp>
        <p:nvGrpSpPr>
          <p:cNvPr id="21" name="Gruppieren 20"/>
          <p:cNvGrpSpPr/>
          <p:nvPr userDrawn="1"/>
        </p:nvGrpSpPr>
        <p:grpSpPr bwMode="auto">
          <a:xfrm>
            <a:off x="-390525" y="3292188"/>
            <a:ext cx="333375" cy="136812"/>
            <a:chOff x="-133350" y="2711163"/>
            <a:chExt cx="333375" cy="136812"/>
          </a:xfrm>
        </p:grpSpPr>
        <p:cxnSp>
          <p:nvCxnSpPr>
            <p:cNvPr id="22" name="Gerader Verbinder 2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feld 22"/>
            <p:cNvSpPr txBox="1"/>
            <p:nvPr userDrawn="1"/>
          </p:nvSpPr>
          <p:spPr bwMode="auto">
            <a:xfrm>
              <a:off x="-96505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00,00</a:t>
              </a:r>
              <a:endParaRPr/>
            </a:p>
          </p:txBody>
        </p:sp>
      </p:grpSp>
      <p:grpSp>
        <p:nvGrpSpPr>
          <p:cNvPr id="24" name="Gruppieren 23"/>
          <p:cNvGrpSpPr/>
          <p:nvPr userDrawn="1"/>
        </p:nvGrpSpPr>
        <p:grpSpPr bwMode="auto">
          <a:xfrm>
            <a:off x="-390525" y="6063963"/>
            <a:ext cx="333375" cy="136812"/>
            <a:chOff x="-133350" y="2711163"/>
            <a:chExt cx="333375" cy="136812"/>
          </a:xfrm>
        </p:grpSpPr>
        <p:cxnSp>
          <p:nvCxnSpPr>
            <p:cNvPr id="25" name="Gerader Verbinder 24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feld 25"/>
            <p:cNvSpPr txBox="1"/>
            <p:nvPr userDrawn="1"/>
          </p:nvSpPr>
          <p:spPr bwMode="auto">
            <a:xfrm>
              <a:off x="-96504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07,70</a:t>
              </a:r>
              <a:endParaRPr/>
            </a:p>
          </p:txBody>
        </p:sp>
      </p:grpSp>
      <p:grpSp>
        <p:nvGrpSpPr>
          <p:cNvPr id="27" name="Gruppieren 26"/>
          <p:cNvGrpSpPr/>
          <p:nvPr userDrawn="1"/>
        </p:nvGrpSpPr>
        <p:grpSpPr bwMode="auto">
          <a:xfrm>
            <a:off x="-390525" y="6495763"/>
            <a:ext cx="333375" cy="136812"/>
            <a:chOff x="-133350" y="2711163"/>
            <a:chExt cx="333375" cy="136812"/>
          </a:xfrm>
        </p:grpSpPr>
        <p:cxnSp>
          <p:nvCxnSpPr>
            <p:cNvPr id="28" name="Gerader Verbinder 27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feld 28"/>
            <p:cNvSpPr txBox="1"/>
            <p:nvPr userDrawn="1"/>
          </p:nvSpPr>
          <p:spPr bwMode="auto">
            <a:xfrm>
              <a:off x="-96503" y="2711163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08,90</a:t>
              </a:r>
              <a:endParaRPr/>
            </a:p>
          </p:txBody>
        </p:sp>
      </p:grpSp>
      <p:grpSp>
        <p:nvGrpSpPr>
          <p:cNvPr id="30" name="Gruppieren 29"/>
          <p:cNvGrpSpPr/>
          <p:nvPr userDrawn="1"/>
        </p:nvGrpSpPr>
        <p:grpSpPr bwMode="auto">
          <a:xfrm rot="16199998">
            <a:off x="281643" y="-299136"/>
            <a:ext cx="333375" cy="136808"/>
            <a:chOff x="-133350" y="2711167"/>
            <a:chExt cx="333375" cy="136808"/>
          </a:xfrm>
        </p:grpSpPr>
        <p:cxnSp>
          <p:nvCxnSpPr>
            <p:cNvPr id="31" name="Gerader Verbinder 30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feld 31"/>
            <p:cNvSpPr txBox="1"/>
            <p:nvPr userDrawn="1"/>
          </p:nvSpPr>
          <p:spPr bwMode="auto">
            <a:xfrm>
              <a:off x="-96507" y="2711167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grpSp>
        <p:nvGrpSpPr>
          <p:cNvPr id="33" name="Gruppieren 32"/>
          <p:cNvGrpSpPr/>
          <p:nvPr userDrawn="1"/>
        </p:nvGrpSpPr>
        <p:grpSpPr bwMode="auto">
          <a:xfrm rot="16199998">
            <a:off x="5752962" y="-299136"/>
            <a:ext cx="333375" cy="136804"/>
            <a:chOff x="-133350" y="2711171"/>
            <a:chExt cx="333375" cy="136804"/>
          </a:xfrm>
        </p:grpSpPr>
        <p:cxnSp>
          <p:nvCxnSpPr>
            <p:cNvPr id="34" name="Gerader Verbinder 33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feld 34"/>
            <p:cNvSpPr txBox="1"/>
            <p:nvPr userDrawn="1"/>
          </p:nvSpPr>
          <p:spPr bwMode="auto">
            <a:xfrm>
              <a:off x="-96504" y="271117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grpSp>
        <p:nvGrpSpPr>
          <p:cNvPr id="14" name="Gruppieren 13"/>
          <p:cNvGrpSpPr/>
          <p:nvPr userDrawn="1"/>
        </p:nvGrpSpPr>
        <p:grpSpPr bwMode="auto">
          <a:xfrm>
            <a:off x="6203950" y="-397424"/>
            <a:ext cx="124906" cy="333375"/>
            <a:chOff x="6416680" y="-397424"/>
            <a:chExt cx="124906" cy="333375"/>
          </a:xfrm>
        </p:grpSpPr>
        <p:cxnSp>
          <p:nvCxnSpPr>
            <p:cNvPr id="37" name="Gerader Verbinder 36"/>
            <p:cNvCxnSpPr/>
            <p:nvPr userDrawn="1"/>
          </p:nvCxnSpPr>
          <p:spPr bwMode="auto">
            <a:xfrm rot="16199998">
              <a:off x="6249993" y="-230736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feld 37"/>
            <p:cNvSpPr txBox="1"/>
            <p:nvPr userDrawn="1"/>
          </p:nvSpPr>
          <p:spPr bwMode="auto">
            <a:xfrm rot="16199998">
              <a:off x="6349289" y="-293191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00,30</a:t>
              </a:r>
              <a:endParaRPr/>
            </a:p>
          </p:txBody>
        </p:sp>
      </p:grpSp>
      <p:cxnSp>
        <p:nvCxnSpPr>
          <p:cNvPr id="40" name="Gerader Verbinder 39"/>
          <p:cNvCxnSpPr/>
          <p:nvPr userDrawn="1"/>
        </p:nvCxnSpPr>
        <p:spPr bwMode="auto">
          <a:xfrm rot="16199998">
            <a:off x="5929313" y="-230736"/>
            <a:ext cx="333375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pieren 40"/>
          <p:cNvGrpSpPr/>
          <p:nvPr userDrawn="1"/>
        </p:nvGrpSpPr>
        <p:grpSpPr bwMode="auto">
          <a:xfrm rot="16199998">
            <a:off x="11447325" y="-299139"/>
            <a:ext cx="333375" cy="136800"/>
            <a:chOff x="-133350" y="2711175"/>
            <a:chExt cx="333375" cy="136800"/>
          </a:xfrm>
        </p:grpSpPr>
        <p:cxnSp>
          <p:nvCxnSpPr>
            <p:cNvPr id="42" name="Gerader Verbinder 41"/>
            <p:cNvCxnSpPr/>
            <p:nvPr userDrawn="1"/>
          </p:nvCxnSpPr>
          <p:spPr bwMode="auto">
            <a:xfrm>
              <a:off x="-133350" y="2847975"/>
              <a:ext cx="333375" cy="0"/>
            </a:xfrm>
            <a:prstGeom prst="line">
              <a:avLst/>
            </a:prstGeom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feld 42"/>
            <p:cNvSpPr txBox="1"/>
            <p:nvPr userDrawn="1"/>
          </p:nvSpPr>
          <p:spPr bwMode="auto">
            <a:xfrm>
              <a:off x="-96501" y="2711175"/>
              <a:ext cx="259687" cy="12490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indent="0" algn="ctr" defTabSz="914400">
                <a:lnSpc>
                  <a:spcPct val="110000"/>
                </a:lnSpc>
                <a:spcBef>
                  <a:spcPts val="0"/>
                </a:spcBef>
                <a:spcAft>
                  <a:spcPts val="1200"/>
                </a:spcAft>
                <a:buClrTx/>
                <a:buSzTx/>
                <a:buFont typeface="Arial"/>
                <a:buNone/>
                <a:defRPr/>
              </a:pPr>
              <a:r>
                <a:rPr lang="de-DE" sz="800" b="0" i="0" u="none" strike="noStrike" cap="none" spc="0">
                  <a:ln>
                    <a:noFill/>
                  </a:ln>
                  <a:solidFill>
                    <a:schemeClr val="accent6"/>
                  </a:solidFill>
                  <a:latin typeface="Arial"/>
                  <a:ea typeface="Arial"/>
                  <a:cs typeface="Arial"/>
                </a:rPr>
                <a:t>15,50</a:t>
              </a:r>
              <a:endParaRPr/>
            </a:p>
          </p:txBody>
        </p:sp>
      </p:grpSp>
      <p:sp>
        <p:nvSpPr>
          <p:cNvPr id="44" name="Freihandform: Form 43"/>
          <p:cNvSpPr>
            <a:spLocks noChangeAspect="1"/>
          </p:cNvSpPr>
          <p:nvPr userDrawn="1"/>
        </p:nvSpPr>
        <p:spPr bwMode="auto">
          <a:xfrm>
            <a:off x="10596063" y="299346"/>
            <a:ext cx="1080000" cy="412328"/>
          </a:xfrm>
          <a:custGeom>
            <a:avLst/>
            <a:gdLst>
              <a:gd name="connsiteX0" fmla="*/ 0 w 4797018"/>
              <a:gd name="connsiteY0" fmla="*/ 170736 h 1831428"/>
              <a:gd name="connsiteX1" fmla="*/ 92812 w 4797018"/>
              <a:gd name="connsiteY1" fmla="*/ 77924 h 1831428"/>
              <a:gd name="connsiteX2" fmla="*/ 92812 w 4797018"/>
              <a:gd name="connsiteY2" fmla="*/ 1763373 h 1831428"/>
              <a:gd name="connsiteX3" fmla="*/ 0 w 4797018"/>
              <a:gd name="connsiteY3" fmla="*/ 1763373 h 1831428"/>
              <a:gd name="connsiteX4" fmla="*/ 0 w 4797018"/>
              <a:gd name="connsiteY4" fmla="*/ 170736 h 1831428"/>
              <a:gd name="connsiteX5" fmla="*/ 278425 w 4797018"/>
              <a:gd name="connsiteY5" fmla="*/ 92812 h 1831428"/>
              <a:gd name="connsiteX6" fmla="*/ 1392136 w 4797018"/>
              <a:gd name="connsiteY6" fmla="*/ 92812 h 1831428"/>
              <a:gd name="connsiteX7" fmla="*/ 1392136 w 4797018"/>
              <a:gd name="connsiteY7" fmla="*/ 0 h 1831428"/>
              <a:gd name="connsiteX8" fmla="*/ 185614 w 4797018"/>
              <a:gd name="connsiteY8" fmla="*/ 0 h 1831428"/>
              <a:gd name="connsiteX9" fmla="*/ 185614 w 4797018"/>
              <a:gd name="connsiteY9" fmla="*/ 1113701 h 1831428"/>
              <a:gd name="connsiteX10" fmla="*/ 1210723 w 4797018"/>
              <a:gd name="connsiteY10" fmla="*/ 1113701 h 1831428"/>
              <a:gd name="connsiteX11" fmla="*/ 1210723 w 4797018"/>
              <a:gd name="connsiteY11" fmla="*/ 1020899 h 1831428"/>
              <a:gd name="connsiteX12" fmla="*/ 278425 w 4797018"/>
              <a:gd name="connsiteY12" fmla="*/ 1020899 h 1831428"/>
              <a:gd name="connsiteX13" fmla="*/ 278425 w 4797018"/>
              <a:gd name="connsiteY13" fmla="*/ 92812 h 1831428"/>
              <a:gd name="connsiteX14" fmla="*/ 1350464 w 4797018"/>
              <a:gd name="connsiteY14" fmla="*/ 835285 h 1831428"/>
              <a:gd name="connsiteX15" fmla="*/ 464048 w 4797018"/>
              <a:gd name="connsiteY15" fmla="*/ 835285 h 1831428"/>
              <a:gd name="connsiteX16" fmla="*/ 464048 w 4797018"/>
              <a:gd name="connsiteY16" fmla="*/ 464048 h 1831428"/>
              <a:gd name="connsiteX17" fmla="*/ 1222124 w 4797018"/>
              <a:gd name="connsiteY17" fmla="*/ 464048 h 1831428"/>
              <a:gd name="connsiteX18" fmla="*/ 1314926 w 4797018"/>
              <a:gd name="connsiteY18" fmla="*/ 371237 h 1831428"/>
              <a:gd name="connsiteX19" fmla="*/ 464048 w 4797018"/>
              <a:gd name="connsiteY19" fmla="*/ 371237 h 1831428"/>
              <a:gd name="connsiteX20" fmla="*/ 464048 w 4797018"/>
              <a:gd name="connsiteY20" fmla="*/ 278425 h 1831428"/>
              <a:gd name="connsiteX21" fmla="*/ 1392146 w 4797018"/>
              <a:gd name="connsiteY21" fmla="*/ 278425 h 1831428"/>
              <a:gd name="connsiteX22" fmla="*/ 1392146 w 4797018"/>
              <a:gd name="connsiteY22" fmla="*/ 185614 h 1831428"/>
              <a:gd name="connsiteX23" fmla="*/ 371237 w 4797018"/>
              <a:gd name="connsiteY23" fmla="*/ 185614 h 1831428"/>
              <a:gd name="connsiteX24" fmla="*/ 371237 w 4797018"/>
              <a:gd name="connsiteY24" fmla="*/ 928087 h 1831428"/>
              <a:gd name="connsiteX25" fmla="*/ 1258872 w 4797018"/>
              <a:gd name="connsiteY25" fmla="*/ 928087 h 1831428"/>
              <a:gd name="connsiteX26" fmla="*/ 1350464 w 4797018"/>
              <a:gd name="connsiteY26" fmla="*/ 835285 h 1831428"/>
              <a:gd name="connsiteX27" fmla="*/ 185614 w 4797018"/>
              <a:gd name="connsiteY27" fmla="*/ 1763373 h 1831428"/>
              <a:gd name="connsiteX28" fmla="*/ 278425 w 4797018"/>
              <a:gd name="connsiteY28" fmla="*/ 1763373 h 1831428"/>
              <a:gd name="connsiteX29" fmla="*/ 278425 w 4797018"/>
              <a:gd name="connsiteY29" fmla="*/ 1299324 h 1831428"/>
              <a:gd name="connsiteX30" fmla="*/ 371237 w 4797018"/>
              <a:gd name="connsiteY30" fmla="*/ 1299324 h 1831428"/>
              <a:gd name="connsiteX31" fmla="*/ 371237 w 4797018"/>
              <a:gd name="connsiteY31" fmla="*/ 1685449 h 1831428"/>
              <a:gd name="connsiteX32" fmla="*/ 464039 w 4797018"/>
              <a:gd name="connsiteY32" fmla="*/ 1592647 h 1831428"/>
              <a:gd name="connsiteX33" fmla="*/ 464039 w 4797018"/>
              <a:gd name="connsiteY33" fmla="*/ 1299324 h 1831428"/>
              <a:gd name="connsiteX34" fmla="*/ 1210723 w 4797018"/>
              <a:gd name="connsiteY34" fmla="*/ 1299324 h 1831428"/>
              <a:gd name="connsiteX35" fmla="*/ 1210723 w 4797018"/>
              <a:gd name="connsiteY35" fmla="*/ 1206522 h 1831428"/>
              <a:gd name="connsiteX36" fmla="*/ 185614 w 4797018"/>
              <a:gd name="connsiteY36" fmla="*/ 1206522 h 1831428"/>
              <a:gd name="connsiteX37" fmla="*/ 185614 w 4797018"/>
              <a:gd name="connsiteY37" fmla="*/ 1763373 h 1831428"/>
              <a:gd name="connsiteX38" fmla="*/ 4704207 w 4797018"/>
              <a:gd name="connsiteY38" fmla="*/ 0 h 1831428"/>
              <a:gd name="connsiteX39" fmla="*/ 4704207 w 4797018"/>
              <a:gd name="connsiteY39" fmla="*/ 1067314 h 1831428"/>
              <a:gd name="connsiteX40" fmla="*/ 4334837 w 4797018"/>
              <a:gd name="connsiteY40" fmla="*/ 1692688 h 1831428"/>
              <a:gd name="connsiteX41" fmla="*/ 4332742 w 4797018"/>
              <a:gd name="connsiteY41" fmla="*/ 1689954 h 1831428"/>
              <a:gd name="connsiteX42" fmla="*/ 4611405 w 4797018"/>
              <a:gd name="connsiteY42" fmla="*/ 1158564 h 1831428"/>
              <a:gd name="connsiteX43" fmla="*/ 4611405 w 4797018"/>
              <a:gd name="connsiteY43" fmla="*/ 0 h 1831428"/>
              <a:gd name="connsiteX44" fmla="*/ 4518594 w 4797018"/>
              <a:gd name="connsiteY44" fmla="*/ 0 h 1831428"/>
              <a:gd name="connsiteX45" fmla="*/ 4518594 w 4797018"/>
              <a:gd name="connsiteY45" fmla="*/ 1157021 h 1831428"/>
              <a:gd name="connsiteX46" fmla="*/ 3915337 w 4797018"/>
              <a:gd name="connsiteY46" fmla="*/ 1740170 h 1831428"/>
              <a:gd name="connsiteX47" fmla="*/ 3312081 w 4797018"/>
              <a:gd name="connsiteY47" fmla="*/ 1157021 h 1831428"/>
              <a:gd name="connsiteX48" fmla="*/ 3312081 w 4797018"/>
              <a:gd name="connsiteY48" fmla="*/ 77924 h 1831428"/>
              <a:gd name="connsiteX49" fmla="*/ 3219269 w 4797018"/>
              <a:gd name="connsiteY49" fmla="*/ 170736 h 1831428"/>
              <a:gd name="connsiteX50" fmla="*/ 3219269 w 4797018"/>
              <a:gd name="connsiteY50" fmla="*/ 1158564 h 1831428"/>
              <a:gd name="connsiteX51" fmla="*/ 3915337 w 4797018"/>
              <a:gd name="connsiteY51" fmla="*/ 1831429 h 1831428"/>
              <a:gd name="connsiteX52" fmla="*/ 4008139 w 4797018"/>
              <a:gd name="connsiteY52" fmla="*/ 1831429 h 1831428"/>
              <a:gd name="connsiteX53" fmla="*/ 4797019 w 4797018"/>
              <a:gd name="connsiteY53" fmla="*/ 1068667 h 1831428"/>
              <a:gd name="connsiteX54" fmla="*/ 4797019 w 4797018"/>
              <a:gd name="connsiteY54" fmla="*/ 0 h 1831428"/>
              <a:gd name="connsiteX55" fmla="*/ 4704207 w 4797018"/>
              <a:gd name="connsiteY55" fmla="*/ 0 h 1831428"/>
              <a:gd name="connsiteX56" fmla="*/ 3915328 w 4797018"/>
              <a:gd name="connsiteY56" fmla="*/ 1647358 h 1831428"/>
              <a:gd name="connsiteX57" fmla="*/ 4425773 w 4797018"/>
              <a:gd name="connsiteY57" fmla="*/ 1157021 h 1831428"/>
              <a:gd name="connsiteX58" fmla="*/ 4425782 w 4797018"/>
              <a:gd name="connsiteY58" fmla="*/ 1157021 h 1831428"/>
              <a:gd name="connsiteX59" fmla="*/ 4425782 w 4797018"/>
              <a:gd name="connsiteY59" fmla="*/ 77924 h 1831428"/>
              <a:gd name="connsiteX60" fmla="*/ 4332970 w 4797018"/>
              <a:gd name="connsiteY60" fmla="*/ 170736 h 1831428"/>
              <a:gd name="connsiteX61" fmla="*/ 4332970 w 4797018"/>
              <a:gd name="connsiteY61" fmla="*/ 1067305 h 1831428"/>
              <a:gd name="connsiteX62" fmla="*/ 4008130 w 4797018"/>
              <a:gd name="connsiteY62" fmla="*/ 1368933 h 1831428"/>
              <a:gd name="connsiteX63" fmla="*/ 3683298 w 4797018"/>
              <a:gd name="connsiteY63" fmla="*/ 1067305 h 1831428"/>
              <a:gd name="connsiteX64" fmla="*/ 3683289 w 4797018"/>
              <a:gd name="connsiteY64" fmla="*/ 0 h 1831428"/>
              <a:gd name="connsiteX65" fmla="*/ 3590487 w 4797018"/>
              <a:gd name="connsiteY65" fmla="*/ 0 h 1831428"/>
              <a:gd name="connsiteX66" fmla="*/ 3590487 w 4797018"/>
              <a:gd name="connsiteY66" fmla="*/ 1067305 h 1831428"/>
              <a:gd name="connsiteX67" fmla="*/ 4008130 w 4797018"/>
              <a:gd name="connsiteY67" fmla="*/ 1461745 h 1831428"/>
              <a:gd name="connsiteX68" fmla="*/ 4294699 w 4797018"/>
              <a:gd name="connsiteY68" fmla="*/ 1333129 h 1831428"/>
              <a:gd name="connsiteX69" fmla="*/ 4296785 w 4797018"/>
              <a:gd name="connsiteY69" fmla="*/ 1335862 h 1831428"/>
              <a:gd name="connsiteX70" fmla="*/ 3915328 w 4797018"/>
              <a:gd name="connsiteY70" fmla="*/ 1554556 h 1831428"/>
              <a:gd name="connsiteX71" fmla="*/ 3497742 w 4797018"/>
              <a:gd name="connsiteY71" fmla="*/ 1160116 h 1831428"/>
              <a:gd name="connsiteX72" fmla="*/ 3497685 w 4797018"/>
              <a:gd name="connsiteY72" fmla="*/ 1160116 h 1831428"/>
              <a:gd name="connsiteX73" fmla="*/ 3497685 w 4797018"/>
              <a:gd name="connsiteY73" fmla="*/ 0 h 1831428"/>
              <a:gd name="connsiteX74" fmla="*/ 3404873 w 4797018"/>
              <a:gd name="connsiteY74" fmla="*/ 0 h 1831428"/>
              <a:gd name="connsiteX75" fmla="*/ 3404873 w 4797018"/>
              <a:gd name="connsiteY75" fmla="*/ 1160107 h 1831428"/>
              <a:gd name="connsiteX76" fmla="*/ 3404921 w 4797018"/>
              <a:gd name="connsiteY76" fmla="*/ 1160107 h 1831428"/>
              <a:gd name="connsiteX77" fmla="*/ 3915328 w 4797018"/>
              <a:gd name="connsiteY77" fmla="*/ 1647358 h 1831428"/>
              <a:gd name="connsiteX78" fmla="*/ 1852984 w 4797018"/>
              <a:gd name="connsiteY78" fmla="*/ 1206522 h 1831428"/>
              <a:gd name="connsiteX79" fmla="*/ 1618288 w 4797018"/>
              <a:gd name="connsiteY79" fmla="*/ 1763373 h 1831428"/>
              <a:gd name="connsiteX80" fmla="*/ 1711119 w 4797018"/>
              <a:gd name="connsiteY80" fmla="*/ 1763363 h 1831428"/>
              <a:gd name="connsiteX81" fmla="*/ 1711100 w 4797018"/>
              <a:gd name="connsiteY81" fmla="*/ 1763373 h 1831428"/>
              <a:gd name="connsiteX82" fmla="*/ 1711119 w 4797018"/>
              <a:gd name="connsiteY82" fmla="*/ 1763373 h 1831428"/>
              <a:gd name="connsiteX83" fmla="*/ 1828448 w 4797018"/>
              <a:gd name="connsiteY83" fmla="*/ 1484948 h 1831428"/>
              <a:gd name="connsiteX84" fmla="*/ 2614774 w 4797018"/>
              <a:gd name="connsiteY84" fmla="*/ 1484948 h 1831428"/>
              <a:gd name="connsiteX85" fmla="*/ 2732018 w 4797018"/>
              <a:gd name="connsiteY85" fmla="*/ 1763373 h 1831428"/>
              <a:gd name="connsiteX86" fmla="*/ 2824820 w 4797018"/>
              <a:gd name="connsiteY86" fmla="*/ 1763373 h 1831428"/>
              <a:gd name="connsiteX87" fmla="*/ 2668515 w 4797018"/>
              <a:gd name="connsiteY87" fmla="*/ 1392136 h 1831428"/>
              <a:gd name="connsiteX88" fmla="*/ 1867567 w 4797018"/>
              <a:gd name="connsiteY88" fmla="*/ 1392136 h 1831428"/>
              <a:gd name="connsiteX89" fmla="*/ 1906676 w 4797018"/>
              <a:gd name="connsiteY89" fmla="*/ 1299324 h 1831428"/>
              <a:gd name="connsiteX90" fmla="*/ 2722236 w 4797018"/>
              <a:gd name="connsiteY90" fmla="*/ 1299324 h 1831428"/>
              <a:gd name="connsiteX91" fmla="*/ 2917632 w 4797018"/>
              <a:gd name="connsiteY91" fmla="*/ 1763373 h 1831428"/>
              <a:gd name="connsiteX92" fmla="*/ 3010443 w 4797018"/>
              <a:gd name="connsiteY92" fmla="*/ 1763373 h 1831428"/>
              <a:gd name="connsiteX93" fmla="*/ 2775976 w 4797018"/>
              <a:gd name="connsiteY93" fmla="*/ 1206522 h 1831428"/>
              <a:gd name="connsiteX94" fmla="*/ 1852984 w 4797018"/>
              <a:gd name="connsiteY94" fmla="*/ 1206522 h 1831428"/>
              <a:gd name="connsiteX95" fmla="*/ 1989544 w 4797018"/>
              <a:gd name="connsiteY95" fmla="*/ 0 h 1831428"/>
              <a:gd name="connsiteX96" fmla="*/ 1307459 w 4797018"/>
              <a:gd name="connsiteY96" fmla="*/ 1617898 h 1831428"/>
              <a:gd name="connsiteX97" fmla="*/ 1366533 w 4797018"/>
              <a:gd name="connsiteY97" fmla="*/ 1698098 h 1831428"/>
              <a:gd name="connsiteX98" fmla="*/ 2082356 w 4797018"/>
              <a:gd name="connsiteY98" fmla="*/ 0 h 1831428"/>
              <a:gd name="connsiteX99" fmla="*/ 1989544 w 4797018"/>
              <a:gd name="connsiteY99" fmla="*/ 0 h 1831428"/>
              <a:gd name="connsiteX100" fmla="*/ 2360771 w 4797018"/>
              <a:gd name="connsiteY100" fmla="*/ 0 h 1831428"/>
              <a:gd name="connsiteX101" fmla="*/ 3075708 w 4797018"/>
              <a:gd name="connsiteY101" fmla="*/ 1698098 h 1831428"/>
              <a:gd name="connsiteX102" fmla="*/ 3134639 w 4797018"/>
              <a:gd name="connsiteY102" fmla="*/ 1617898 h 1831428"/>
              <a:gd name="connsiteX103" fmla="*/ 2453592 w 4797018"/>
              <a:gd name="connsiteY103" fmla="*/ 0 h 1831428"/>
              <a:gd name="connsiteX104" fmla="*/ 2360771 w 4797018"/>
              <a:gd name="connsiteY104" fmla="*/ 0 h 1831428"/>
              <a:gd name="connsiteX105" fmla="*/ 1799101 w 4797018"/>
              <a:gd name="connsiteY105" fmla="*/ 1113711 h 1831428"/>
              <a:gd name="connsiteX106" fmla="*/ 1524610 w 4797018"/>
              <a:gd name="connsiteY106" fmla="*/ 1763373 h 1831428"/>
              <a:gd name="connsiteX107" fmla="*/ 1431798 w 4797018"/>
              <a:gd name="connsiteY107" fmla="*/ 1763373 h 1831428"/>
              <a:gd name="connsiteX108" fmla="*/ 2128761 w 4797018"/>
              <a:gd name="connsiteY108" fmla="*/ 110195 h 1831428"/>
              <a:gd name="connsiteX109" fmla="*/ 2512219 w 4797018"/>
              <a:gd name="connsiteY109" fmla="*/ 1020899 h 1831428"/>
              <a:gd name="connsiteX110" fmla="*/ 2605021 w 4797018"/>
              <a:gd name="connsiteY110" fmla="*/ 1020899 h 1831428"/>
              <a:gd name="connsiteX111" fmla="*/ 2175158 w 4797018"/>
              <a:gd name="connsiteY111" fmla="*/ 0 h 1831428"/>
              <a:gd name="connsiteX112" fmla="*/ 2267969 w 4797018"/>
              <a:gd name="connsiteY112" fmla="*/ 0 h 1831428"/>
              <a:gd name="connsiteX113" fmla="*/ 2736895 w 4797018"/>
              <a:gd name="connsiteY113" fmla="*/ 1113701 h 1831428"/>
              <a:gd name="connsiteX114" fmla="*/ 1799101 w 4797018"/>
              <a:gd name="connsiteY114" fmla="*/ 1113701 h 1831428"/>
              <a:gd name="connsiteX115" fmla="*/ 2221802 w 4797018"/>
              <a:gd name="connsiteY115" fmla="*/ 551602 h 1831428"/>
              <a:gd name="connsiteX116" fmla="*/ 2024015 w 4797018"/>
              <a:gd name="connsiteY116" fmla="*/ 1020899 h 1831428"/>
              <a:gd name="connsiteX117" fmla="*/ 2419398 w 4797018"/>
              <a:gd name="connsiteY117" fmla="*/ 1020899 h 1831428"/>
              <a:gd name="connsiteX118" fmla="*/ 2221802 w 4797018"/>
              <a:gd name="connsiteY118" fmla="*/ 551602 h 1831428"/>
              <a:gd name="connsiteX119" fmla="*/ 1838163 w 4797018"/>
              <a:gd name="connsiteY119" fmla="*/ 1020899 h 1831428"/>
              <a:gd name="connsiteX120" fmla="*/ 1931213 w 4797018"/>
              <a:gd name="connsiteY120" fmla="*/ 1020899 h 1831428"/>
              <a:gd name="connsiteX121" fmla="*/ 2175415 w 4797018"/>
              <a:gd name="connsiteY121" fmla="*/ 441436 h 1831428"/>
              <a:gd name="connsiteX122" fmla="*/ 2128942 w 4797018"/>
              <a:gd name="connsiteY122" fmla="*/ 331070 h 1831428"/>
              <a:gd name="connsiteX123" fmla="*/ 1838163 w 4797018"/>
              <a:gd name="connsiteY123" fmla="*/ 1020899 h 183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</a:cxnLst>
            <a:rect l="l" t="t" r="r" b="b"/>
            <a:pathLst>
              <a:path w="4797018" h="1831428" fill="norm" stroke="1" extrusionOk="0">
                <a:moveTo>
                  <a:pt x="0" y="170736"/>
                </a:moveTo>
                <a:lnTo>
                  <a:pt x="92812" y="77924"/>
                </a:lnTo>
                <a:lnTo>
                  <a:pt x="92812" y="1763373"/>
                </a:lnTo>
                <a:lnTo>
                  <a:pt x="0" y="1763373"/>
                </a:lnTo>
                <a:lnTo>
                  <a:pt x="0" y="170736"/>
                </a:lnTo>
                <a:close/>
                <a:moveTo>
                  <a:pt x="278425" y="92812"/>
                </a:moveTo>
                <a:lnTo>
                  <a:pt x="1392136" y="92812"/>
                </a:lnTo>
                <a:lnTo>
                  <a:pt x="1392136" y="0"/>
                </a:lnTo>
                <a:lnTo>
                  <a:pt x="185614" y="0"/>
                </a:lnTo>
                <a:lnTo>
                  <a:pt x="185614" y="1113701"/>
                </a:lnTo>
                <a:lnTo>
                  <a:pt x="1210723" y="1113701"/>
                </a:lnTo>
                <a:lnTo>
                  <a:pt x="1210723" y="1020899"/>
                </a:lnTo>
                <a:lnTo>
                  <a:pt x="278425" y="1020899"/>
                </a:lnTo>
                <a:lnTo>
                  <a:pt x="278425" y="92812"/>
                </a:lnTo>
                <a:close/>
                <a:moveTo>
                  <a:pt x="1350464" y="835285"/>
                </a:moveTo>
                <a:lnTo>
                  <a:pt x="464048" y="835285"/>
                </a:lnTo>
                <a:lnTo>
                  <a:pt x="464048" y="464048"/>
                </a:lnTo>
                <a:lnTo>
                  <a:pt x="1222124" y="464048"/>
                </a:lnTo>
                <a:lnTo>
                  <a:pt x="1314926" y="371237"/>
                </a:lnTo>
                <a:lnTo>
                  <a:pt x="464048" y="371237"/>
                </a:lnTo>
                <a:lnTo>
                  <a:pt x="464048" y="278425"/>
                </a:lnTo>
                <a:lnTo>
                  <a:pt x="1392146" y="278425"/>
                </a:lnTo>
                <a:lnTo>
                  <a:pt x="1392146" y="185614"/>
                </a:lnTo>
                <a:lnTo>
                  <a:pt x="371237" y="185614"/>
                </a:lnTo>
                <a:lnTo>
                  <a:pt x="371237" y="928087"/>
                </a:lnTo>
                <a:lnTo>
                  <a:pt x="1258872" y="928087"/>
                </a:lnTo>
                <a:lnTo>
                  <a:pt x="1350464" y="835285"/>
                </a:lnTo>
                <a:close/>
                <a:moveTo>
                  <a:pt x="185614" y="1763373"/>
                </a:moveTo>
                <a:lnTo>
                  <a:pt x="278425" y="1763373"/>
                </a:lnTo>
                <a:lnTo>
                  <a:pt x="278425" y="1299324"/>
                </a:lnTo>
                <a:lnTo>
                  <a:pt x="371237" y="1299324"/>
                </a:lnTo>
                <a:lnTo>
                  <a:pt x="371237" y="1685449"/>
                </a:lnTo>
                <a:lnTo>
                  <a:pt x="464039" y="1592647"/>
                </a:lnTo>
                <a:lnTo>
                  <a:pt x="464039" y="1299324"/>
                </a:lnTo>
                <a:lnTo>
                  <a:pt x="1210723" y="1299324"/>
                </a:lnTo>
                <a:lnTo>
                  <a:pt x="1210723" y="1206522"/>
                </a:lnTo>
                <a:lnTo>
                  <a:pt x="185614" y="1206522"/>
                </a:lnTo>
                <a:lnTo>
                  <a:pt x="185614" y="1763373"/>
                </a:lnTo>
                <a:close/>
                <a:moveTo>
                  <a:pt x="4704207" y="0"/>
                </a:moveTo>
                <a:lnTo>
                  <a:pt x="4704207" y="1067314"/>
                </a:lnTo>
                <a:cubicBezTo>
                  <a:pt x="4704207" y="1315669"/>
                  <a:pt x="4593393" y="1529039"/>
                  <a:pt x="4334837" y="1692688"/>
                </a:cubicBezTo>
                <a:lnTo>
                  <a:pt x="4332742" y="1689954"/>
                </a:lnTo>
                <a:cubicBezTo>
                  <a:pt x="4502639" y="1555213"/>
                  <a:pt x="4611405" y="1382144"/>
                  <a:pt x="4611405" y="1158564"/>
                </a:cubicBezTo>
                <a:lnTo>
                  <a:pt x="4611405" y="0"/>
                </a:lnTo>
                <a:lnTo>
                  <a:pt x="4518594" y="0"/>
                </a:lnTo>
                <a:lnTo>
                  <a:pt x="4518594" y="1157021"/>
                </a:lnTo>
                <a:cubicBezTo>
                  <a:pt x="4518594" y="1490196"/>
                  <a:pt x="4248512" y="1740170"/>
                  <a:pt x="3915337" y="1740170"/>
                </a:cubicBezTo>
                <a:cubicBezTo>
                  <a:pt x="3582162" y="1740170"/>
                  <a:pt x="3312081" y="1490186"/>
                  <a:pt x="3312081" y="1157021"/>
                </a:cubicBezTo>
                <a:lnTo>
                  <a:pt x="3312081" y="77924"/>
                </a:lnTo>
                <a:lnTo>
                  <a:pt x="3219269" y="170736"/>
                </a:lnTo>
                <a:lnTo>
                  <a:pt x="3219269" y="1158564"/>
                </a:lnTo>
                <a:cubicBezTo>
                  <a:pt x="3219269" y="1542993"/>
                  <a:pt x="3530908" y="1831429"/>
                  <a:pt x="3915337" y="1831429"/>
                </a:cubicBezTo>
                <a:cubicBezTo>
                  <a:pt x="3924233" y="1831429"/>
                  <a:pt x="4008139" y="1831429"/>
                  <a:pt x="4008139" y="1831429"/>
                </a:cubicBezTo>
                <a:cubicBezTo>
                  <a:pt x="4386691" y="1831429"/>
                  <a:pt x="4797019" y="1551870"/>
                  <a:pt x="4797019" y="1068667"/>
                </a:cubicBezTo>
                <a:cubicBezTo>
                  <a:pt x="4797019" y="1068210"/>
                  <a:pt x="4797019" y="0"/>
                  <a:pt x="4797019" y="0"/>
                </a:cubicBezTo>
                <a:lnTo>
                  <a:pt x="4704207" y="0"/>
                </a:lnTo>
                <a:close/>
                <a:moveTo>
                  <a:pt x="3915328" y="1647358"/>
                </a:moveTo>
                <a:cubicBezTo>
                  <a:pt x="4197077" y="1647358"/>
                  <a:pt x="4425515" y="1438694"/>
                  <a:pt x="4425773" y="1157021"/>
                </a:cubicBezTo>
                <a:lnTo>
                  <a:pt x="4425782" y="1157021"/>
                </a:lnTo>
                <a:lnTo>
                  <a:pt x="4425782" y="77924"/>
                </a:lnTo>
                <a:lnTo>
                  <a:pt x="4332970" y="170736"/>
                </a:lnTo>
                <a:lnTo>
                  <a:pt x="4332970" y="1067305"/>
                </a:lnTo>
                <a:cubicBezTo>
                  <a:pt x="4332970" y="1246699"/>
                  <a:pt x="4187533" y="1368933"/>
                  <a:pt x="4008130" y="1368933"/>
                </a:cubicBezTo>
                <a:cubicBezTo>
                  <a:pt x="3828736" y="1368933"/>
                  <a:pt x="3683298" y="1246699"/>
                  <a:pt x="3683298" y="1067305"/>
                </a:cubicBezTo>
                <a:lnTo>
                  <a:pt x="3683289" y="0"/>
                </a:lnTo>
                <a:lnTo>
                  <a:pt x="3590487" y="0"/>
                </a:lnTo>
                <a:lnTo>
                  <a:pt x="3590487" y="1067305"/>
                </a:lnTo>
                <a:cubicBezTo>
                  <a:pt x="3590487" y="1297962"/>
                  <a:pt x="3777472" y="1461745"/>
                  <a:pt x="4008130" y="1461745"/>
                </a:cubicBezTo>
                <a:cubicBezTo>
                  <a:pt x="4102446" y="1461745"/>
                  <a:pt x="4216937" y="1415148"/>
                  <a:pt x="4294699" y="1333129"/>
                </a:cubicBezTo>
                <a:lnTo>
                  <a:pt x="4296785" y="1335862"/>
                </a:lnTo>
                <a:cubicBezTo>
                  <a:pt x="4223881" y="1471070"/>
                  <a:pt x="4089102" y="1554556"/>
                  <a:pt x="3915328" y="1554556"/>
                </a:cubicBezTo>
                <a:cubicBezTo>
                  <a:pt x="3686090" y="1554556"/>
                  <a:pt x="3500009" y="1388593"/>
                  <a:pt x="3497742" y="1160116"/>
                </a:cubicBezTo>
                <a:lnTo>
                  <a:pt x="3497685" y="1160116"/>
                </a:lnTo>
                <a:lnTo>
                  <a:pt x="3497685" y="0"/>
                </a:lnTo>
                <a:lnTo>
                  <a:pt x="3404873" y="0"/>
                </a:lnTo>
                <a:lnTo>
                  <a:pt x="3404873" y="1160107"/>
                </a:lnTo>
                <a:lnTo>
                  <a:pt x="3404921" y="1160107"/>
                </a:lnTo>
                <a:cubicBezTo>
                  <a:pt x="3406855" y="1440218"/>
                  <a:pt x="3634616" y="1647358"/>
                  <a:pt x="3915328" y="1647358"/>
                </a:cubicBezTo>
                <a:close/>
                <a:moveTo>
                  <a:pt x="1852984" y="1206522"/>
                </a:moveTo>
                <a:lnTo>
                  <a:pt x="1618288" y="1763373"/>
                </a:lnTo>
                <a:lnTo>
                  <a:pt x="1711119" y="1763363"/>
                </a:lnTo>
                <a:lnTo>
                  <a:pt x="1711100" y="1763373"/>
                </a:lnTo>
                <a:lnTo>
                  <a:pt x="1711119" y="1763373"/>
                </a:lnTo>
                <a:lnTo>
                  <a:pt x="1828448" y="1484948"/>
                </a:lnTo>
                <a:lnTo>
                  <a:pt x="2614774" y="1484948"/>
                </a:lnTo>
                <a:lnTo>
                  <a:pt x="2732018" y="1763373"/>
                </a:lnTo>
                <a:lnTo>
                  <a:pt x="2824820" y="1763373"/>
                </a:lnTo>
                <a:lnTo>
                  <a:pt x="2668515" y="1392136"/>
                </a:lnTo>
                <a:lnTo>
                  <a:pt x="1867567" y="1392136"/>
                </a:lnTo>
                <a:lnTo>
                  <a:pt x="1906676" y="1299324"/>
                </a:lnTo>
                <a:lnTo>
                  <a:pt x="2722236" y="1299324"/>
                </a:lnTo>
                <a:lnTo>
                  <a:pt x="2917632" y="1763373"/>
                </a:lnTo>
                <a:lnTo>
                  <a:pt x="3010443" y="1763373"/>
                </a:lnTo>
                <a:lnTo>
                  <a:pt x="2775976" y="1206522"/>
                </a:lnTo>
                <a:lnTo>
                  <a:pt x="1852984" y="1206522"/>
                </a:lnTo>
                <a:close/>
                <a:moveTo>
                  <a:pt x="1989544" y="0"/>
                </a:moveTo>
                <a:lnTo>
                  <a:pt x="1307459" y="1617898"/>
                </a:lnTo>
                <a:lnTo>
                  <a:pt x="1366533" y="1698098"/>
                </a:lnTo>
                <a:lnTo>
                  <a:pt x="2082356" y="0"/>
                </a:lnTo>
                <a:lnTo>
                  <a:pt x="1989544" y="0"/>
                </a:lnTo>
                <a:close/>
                <a:moveTo>
                  <a:pt x="2360771" y="0"/>
                </a:moveTo>
                <a:lnTo>
                  <a:pt x="3075708" y="1698098"/>
                </a:lnTo>
                <a:lnTo>
                  <a:pt x="3134639" y="1617898"/>
                </a:lnTo>
                <a:lnTo>
                  <a:pt x="2453592" y="0"/>
                </a:lnTo>
                <a:lnTo>
                  <a:pt x="2360771" y="0"/>
                </a:lnTo>
                <a:close/>
                <a:moveTo>
                  <a:pt x="1799101" y="1113711"/>
                </a:moveTo>
                <a:lnTo>
                  <a:pt x="1524610" y="1763373"/>
                </a:lnTo>
                <a:lnTo>
                  <a:pt x="1431798" y="1763373"/>
                </a:lnTo>
                <a:lnTo>
                  <a:pt x="2128761" y="110195"/>
                </a:lnTo>
                <a:lnTo>
                  <a:pt x="2512219" y="1020899"/>
                </a:lnTo>
                <a:lnTo>
                  <a:pt x="2605021" y="1020899"/>
                </a:lnTo>
                <a:lnTo>
                  <a:pt x="2175158" y="0"/>
                </a:lnTo>
                <a:lnTo>
                  <a:pt x="2267969" y="0"/>
                </a:lnTo>
                <a:lnTo>
                  <a:pt x="2736895" y="1113701"/>
                </a:lnTo>
                <a:lnTo>
                  <a:pt x="1799101" y="1113701"/>
                </a:lnTo>
                <a:close/>
                <a:moveTo>
                  <a:pt x="2221802" y="551602"/>
                </a:moveTo>
                <a:lnTo>
                  <a:pt x="2024015" y="1020899"/>
                </a:lnTo>
                <a:lnTo>
                  <a:pt x="2419398" y="1020899"/>
                </a:lnTo>
                <a:lnTo>
                  <a:pt x="2221802" y="551602"/>
                </a:lnTo>
                <a:close/>
                <a:moveTo>
                  <a:pt x="1838163" y="1020899"/>
                </a:moveTo>
                <a:lnTo>
                  <a:pt x="1931213" y="1020899"/>
                </a:lnTo>
                <a:lnTo>
                  <a:pt x="2175415" y="441436"/>
                </a:lnTo>
                <a:lnTo>
                  <a:pt x="2128942" y="331070"/>
                </a:lnTo>
                <a:lnTo>
                  <a:pt x="1838163" y="1020899"/>
                </a:lnTo>
                <a:close/>
              </a:path>
            </a:pathLst>
          </a:custGeom>
          <a:solidFill>
            <a:srgbClr val="041E4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de-DE" sz="1800" b="0" i="0" u="none" strike="noStrike" cap="none" spc="0">
              <a:ln>
                <a:noFill/>
              </a:ln>
              <a:solidFill>
                <a:prstClr val="black"/>
              </a:solidFill>
            </a:endParaRPr>
          </a:p>
        </p:txBody>
      </p:sp>
      <p:pic>
        <p:nvPicPr>
          <p:cNvPr id="376148766" name=""/>
          <p:cNvPicPr>
            <a:picLocks noChangeAspect="1"/>
          </p:cNvPicPr>
          <p:nvPr/>
        </p:nvPicPr>
        <p:blipFill>
          <a:blip r:embed="rId22"/>
          <a:stretch/>
        </p:blipFill>
        <p:spPr bwMode="auto">
          <a:xfrm rot="0" flipH="0" flipV="0">
            <a:off x="9822061" y="311109"/>
            <a:ext cx="774000" cy="388800"/>
          </a:xfrm>
          <a:prstGeom prst="rect">
            <a:avLst/>
          </a:prstGeom>
        </p:spPr>
      </p:pic>
      <p:sp>
        <p:nvSpPr>
          <p:cNvPr id="1145451980" name=""/>
          <p:cNvSpPr txBox="1"/>
          <p:nvPr/>
        </p:nvSpPr>
        <p:spPr bwMode="auto">
          <a:xfrm flipH="0" flipV="0">
            <a:off x="8085562" y="916781"/>
            <a:ext cx="821531" cy="3661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endParaRPr/>
          </a:p>
        </p:txBody>
      </p:sp>
      <p:sp>
        <p:nvSpPr>
          <p:cNvPr id="714038288" name=""/>
          <p:cNvSpPr txBox="1"/>
          <p:nvPr/>
        </p:nvSpPr>
        <p:spPr bwMode="auto">
          <a:xfrm flipH="0" flipV="0">
            <a:off x="11597835" y="6588945"/>
            <a:ext cx="1102572" cy="2137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800"/>
              <a:t>/ 58</a:t>
            </a:r>
            <a:endParaRPr sz="8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</p:sldLayoutIdLst>
  <p:hf dt="1" ftr="1" hdr="0" sldNum="1"/>
  <p:txStyles>
    <p:titleStyle>
      <a:lvl1pPr algn="l" defTabSz="914400">
        <a:lnSpc>
          <a:spcPct val="90000"/>
        </a:lnSpc>
        <a:spcBef>
          <a:spcPts val="0"/>
        </a:spcBef>
        <a:buNone/>
        <a:defRPr sz="2400" b="1">
          <a:solidFill>
            <a:srgbClr val="041E4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>
        <a:lnSpc>
          <a:spcPct val="110000"/>
        </a:lnSpc>
        <a:spcBef>
          <a:spcPts val="0"/>
        </a:spcBef>
        <a:spcAft>
          <a:spcPts val="1200"/>
        </a:spcAft>
        <a:buFont typeface="Arial"/>
        <a:buNone/>
        <a:defRPr sz="16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6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3pPr>
      <a:lvl4pPr marL="5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4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5pPr>
      <a:lvl6pPr marL="90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6pPr>
      <a:lvl7pPr marL="108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7pPr>
      <a:lvl8pPr marL="126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8pPr>
      <a:lvl9pPr marL="1440000" indent="-180000" algn="l" defTabSz="914400">
        <a:lnSpc>
          <a:spcPct val="110000"/>
        </a:lnSpc>
        <a:spcBef>
          <a:spcPts val="0"/>
        </a:spcBef>
        <a:spcAft>
          <a:spcPts val="1200"/>
        </a:spcAft>
        <a:buClr>
          <a:schemeClr val="accent4"/>
        </a:buClr>
        <a:buFont typeface="Symbol"/>
        <a:buChar char="-"/>
        <a:defRPr sz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9.png"/><Relationship Id="rId4" Type="http://schemas.openxmlformats.org/officeDocument/2006/relationships/image" Target="../media/image20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gif"/><Relationship Id="rId4" Type="http://schemas.openxmlformats.org/officeDocument/2006/relationships/image" Target="../media/image24.png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6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9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2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Relationship Id="rId4" Type="http://schemas.openxmlformats.org/officeDocument/2006/relationships/image" Target="../media/media1.svg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/Relationships>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png"/><Relationship Id="rId4" Type="http://schemas.openxmlformats.org/officeDocument/2006/relationships/image" Target="../media/image41.png"/></Relationships>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2.png"/></Relationships>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9.png"/></Relationships>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/Relationships>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3.png"/><Relationship Id="rId4" Type="http://schemas.openxmlformats.org/officeDocument/2006/relationships/image" Target="../media/image54.png"/></Relationships>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png"/><Relationship Id="rId4" Type="http://schemas.openxmlformats.org/officeDocument/2006/relationships/image" Target="../media/image56.png"/></Relationships>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png"/></Relationships>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60.jpg"/></Relationships>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avg.com/de/signal/cpu-vs-gpu-comparison" TargetMode="External"/><Relationship Id="rId4" Type="http://schemas.openxmlformats.org/officeDocument/2006/relationships/hyperlink" Target="https://en.wikipedia.org/wiki/Multithreading_(computer_architecture)" TargetMode="External"/><Relationship Id="rId5" Type="http://schemas.openxmlformats.org/officeDocument/2006/relationships/hyperlink" Target="https://pixabay.com/de/illustrations/statistiken-gesch%C3%A4ft-graph-daten-5041374/" TargetMode="External"/><Relationship Id="rId6" Type="http://schemas.openxmlformats.org/officeDocument/2006/relationships/hyperlink" Target="https://doku.lrz.de/openmp-shared-memory-and-device-parallelism-11481693.html" TargetMode="External"/><Relationship Id="rId7" Type="http://schemas.openxmlformats.org/officeDocument/2006/relationships/hyperlink" Target="https://www.intel.com/content/www/us/en/developer/tools/oneapi/overview.html" TargetMode="External"/><Relationship Id="rId8" Type="http://schemas.openxmlformats.org/officeDocument/2006/relationships/hyperlink" Target="https://llvm.org/" TargetMode="External"/><Relationship Id="rId9" Type="http://schemas.openxmlformats.org/officeDocument/2006/relationships/hyperlink" Target="https://en.wikipedia.org/wiki/Single_instruction,_multiple_data" TargetMode="External"/><Relationship Id="rId10" Type="http://schemas.openxmlformats.org/officeDocument/2006/relationships/hyperlink" Target="https://documentation-service.arm.com/static/6530e5163f12c06bc0f74108" TargetMode="External"/><Relationship Id="rId11" Type="http://schemas.openxmlformats.org/officeDocument/2006/relationships/hyperlink" Target="https://xkcd.com/2347/" TargetMode="External"/><Relationship Id="rId12" Type="http://schemas.openxmlformats.org/officeDocument/2006/relationships/hyperlink" Target="https://en.wikipedia.org/wiki/Streaming_SIMD_Extensions" TargetMode="External"/><Relationship Id="rId13" Type="http://schemas.openxmlformats.org/officeDocument/2006/relationships/hyperlink" Target="https://en.wikipedia.org/wiki/CUDA" TargetMode="External"/><Relationship Id="rId14" Type="http://schemas.openxmlformats.org/officeDocument/2006/relationships/hyperlink" Target="https://docs.nvidia.com/cuda/cuda-c-programming-guide/index.html" TargetMode="External"/><Relationship Id="rId15" Type="http://schemas.openxmlformats.org/officeDocument/2006/relationships/hyperlink" Target="https://www.nytimes.com/2016/08/06/arts/this-is-fine-meme-dog-fire.html" TargetMode="External"/><Relationship Id="rId16" Type="http://schemas.openxmlformats.org/officeDocument/2006/relationships/hyperlink" Target="https://imgflip.com/memegenerator/Table-Flip-Guy" TargetMode="External"/></Relationships>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61.png"/><Relationship Id="rId4" Type="http://schemas.openxmlformats.org/officeDocument/2006/relationships/image" Target="../media/image18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62.png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bg>
      <p:bgPr shadeToTitle="0">
        <a:solidFill>
          <a:schemeClr val="bg2">
            <a:alpha val="99999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14755293" name="Textplatzhalter 167"/>
          <p:cNvSpPr>
            <a:spLocks noGrp="1"/>
          </p:cNvSpPr>
          <p:nvPr>
            <p:ph type="body" sz="quarter" idx="11" hasCustomPrompt="1"/>
          </p:nvPr>
        </p:nvSpPr>
        <p:spPr bwMode="auto">
          <a:xfrm>
            <a:off x="0" y="1628775"/>
            <a:ext cx="12191999" cy="5229225"/>
          </a:xfrm>
          <a:prstGeom prst="rect">
            <a:avLst/>
          </a:prstGeom>
          <a:gradFill>
            <a:gsLst>
              <a:gs pos="5000">
                <a:schemeClr val="accent4"/>
              </a:gs>
              <a:gs pos="50000">
                <a:schemeClr val="accent4">
                  <a:alpha val="50000"/>
                </a:schemeClr>
              </a:gs>
              <a:gs pos="100000">
                <a:schemeClr val="accent4">
                  <a:alpha val="20000"/>
                </a:schemeClr>
              </a:gs>
            </a:gsLst>
            <a:lin ang="5400000" scaled="1"/>
          </a:gradFill>
        </p:spPr>
        <p:txBody>
          <a:bodyPr vert="horz" wrap="square" lIns="540000" tIns="1188000" rIns="0" bIns="0" rtlCol="0" anchor="t" anchorCtr="0">
            <a:noAutofit/>
          </a:bodyPr>
          <a:lstStyle>
            <a:lvl1pPr>
              <a:defRPr lang="de-DE" sz="4000" b="1">
                <a:latin typeface="+mj-lt"/>
                <a:ea typeface="+mj-ea"/>
                <a:cs typeface="+mj-cs"/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264221009" name=""/>
          <p:cNvPicPr>
            <a:picLocks noChangeAspect="1"/>
          </p:cNvPicPr>
          <p:nvPr>
            <p:ph type="pic" sz="quarter" idx="10" hasCustomPrompt="1"/>
          </p:nvPr>
        </p:nvPicPr>
        <p:blipFill>
          <a:blip r:embed="rId3"/>
          <a:srcRect l="0" t="15448" r="0" b="21682"/>
          <a:stretch/>
        </p:blipFill>
        <p:spPr bwMode="auto">
          <a:xfrm rot="0" flipH="0" flipV="0">
            <a:off x="0" y="1628774"/>
            <a:ext cx="12191999" cy="5229225"/>
          </a:xfrm>
          <a:prstGeom prst="rect">
            <a:avLst/>
          </a:prstGeom>
        </p:spPr>
      </p:pic>
      <p:sp>
        <p:nvSpPr>
          <p:cNvPr id="1631281030" name=""/>
          <p:cNvSpPr/>
          <p:nvPr/>
        </p:nvSpPr>
        <p:spPr bwMode="auto">
          <a:xfrm flipH="0" flipV="0">
            <a:off x="0" y="1628775"/>
            <a:ext cx="12191999" cy="5229225"/>
          </a:xfrm>
          <a:prstGeom prst="rect">
            <a:avLst/>
          </a:prstGeom>
          <a:solidFill>
            <a:schemeClr val="bg1">
              <a:alpha val="4999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7526735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334809" y="2913730"/>
            <a:ext cx="11523459" cy="1676759"/>
          </a:xfrm>
        </p:spPr>
        <p:txBody>
          <a:bodyPr wrap="none" tIns="0" rIns="0"/>
          <a:lstStyle>
            <a:lvl1pPr algn="l">
              <a:lnSpc>
                <a:spcPct val="11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Optimizing AI Workloads for Enhanced Performance:</a:t>
            </a:r>
            <a:br>
              <a:rPr lang="de-DE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de-DE" sz="2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 Comprehensive Framework for Comparing CPU and GPU Architectures</a:t>
            </a:r>
            <a:endParaRPr sz="26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ctr"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In-Depth Benchmarking and Evaluation of Multithreading, OpenMP, SIMD, Quantization, Compiler Selection,</a:t>
            </a:r>
            <a:b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</a:b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and CUDA Tuning for Accelerated Machine Learning Tasks</a:t>
            </a:r>
            <a:endParaRPr sz="1600" b="0">
              <a:solidFill>
                <a:schemeClr val="tx1"/>
              </a:solidFill>
            </a:endParaRPr>
          </a:p>
        </p:txBody>
      </p:sp>
      <p:sp>
        <p:nvSpPr>
          <p:cNvPr id="1274287335" name=""/>
          <p:cNvSpPr txBox="1"/>
          <p:nvPr/>
        </p:nvSpPr>
        <p:spPr bwMode="auto">
          <a:xfrm flipH="0" flipV="0">
            <a:off x="0" y="6492060"/>
            <a:ext cx="1490579" cy="366120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600" i="0">
                <a:solidFill>
                  <a:schemeClr val="tx1"/>
                </a:solidFill>
              </a:rPr>
              <a:t>Maximilian Achenbach</a:t>
            </a:r>
            <a:endParaRPr sz="600" i="0">
              <a:solidFill>
                <a:schemeClr val="tx1"/>
              </a:solidFill>
            </a:endParaRPr>
          </a:p>
          <a:p>
            <a:pPr>
              <a:defRPr/>
            </a:pPr>
            <a:r>
              <a:rPr sz="600" i="0">
                <a:solidFill>
                  <a:schemeClr val="tx1"/>
                </a:solidFill>
              </a:rPr>
              <a:t>Dustin Heither</a:t>
            </a:r>
            <a:endParaRPr sz="600" i="0">
              <a:solidFill>
                <a:schemeClr val="tx1"/>
              </a:solidFill>
            </a:endParaRPr>
          </a:p>
          <a:p>
            <a:pPr>
              <a:defRPr/>
            </a:pPr>
            <a:r>
              <a:rPr sz="600" i="0">
                <a:solidFill>
                  <a:schemeClr val="tx1"/>
                </a:solidFill>
              </a:rPr>
              <a:t>Robert Kagan</a:t>
            </a:r>
            <a:endParaRPr sz="600" i="0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047480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5BD056B-6BDD-84FE-A7B0-F2DE90973DEB}" type="datetime4">
              <a:rPr lang="de-DE"/>
              <a:t>26. März 2025</a:t>
            </a:fld>
            <a:endParaRPr lang="de-DE"/>
          </a:p>
        </p:txBody>
      </p:sp>
      <p:sp>
        <p:nvSpPr>
          <p:cNvPr id="172445253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8564907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F3505C2-D1A1-E92C-CBF7-8FA2D967BAA7}" type="slidenum">
              <a:rPr lang="de-DE"/>
              <a:t>10</a:t>
            </a:fld>
            <a:endParaRPr lang="de-DE"/>
          </a:p>
        </p:txBody>
      </p:sp>
      <p:sp>
        <p:nvSpPr>
          <p:cNvPr id="292342803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Anticipated </a:t>
            </a: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Benefits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Faster Processing</a:t>
            </a:r>
            <a:endParaRPr sz="1400" b="1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Speeds up data processing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Better Resource Utilization</a:t>
            </a:r>
            <a:endParaRPr sz="1400" b="1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Leverages multi-core processors for parallelism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Scalability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Makes it easier to scale the system to handle large AI models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and datasets</a:t>
            </a:r>
            <a:endParaRPr sz="1400" strike="noStrike" cap="none" spc="0">
              <a:latin typeface="Arial"/>
              <a:cs typeface="Arial"/>
            </a:endParaRPr>
          </a:p>
        </p:txBody>
      </p:sp>
      <p:sp>
        <p:nvSpPr>
          <p:cNvPr id="989739666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pic>
        <p:nvPicPr>
          <p:cNvPr id="517602736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206328" y="1963099"/>
            <a:ext cx="5469732" cy="3905730"/>
          </a:xfrm>
          <a:prstGeom prst="rect">
            <a:avLst/>
          </a:prstGeom>
          <a:noFill/>
        </p:spPr>
      </p:pic>
      <p:sp>
        <p:nvSpPr>
          <p:cNvPr id="108724945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Anticipated Benefits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78455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FE3B3E1-1540-8005-0E83-4EEA911828E2}" type="datetime4">
              <a:rPr lang="de-DE"/>
              <a:t>26. März 2025</a:t>
            </a:fld>
            <a:endParaRPr lang="de-DE"/>
          </a:p>
        </p:txBody>
      </p:sp>
      <p:sp>
        <p:nvSpPr>
          <p:cNvPr id="33174662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1821582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A47077-59F0-BB0F-1110-B14291F59703}" type="slidenum">
              <a:rPr lang="de-DE"/>
              <a:t>11</a:t>
            </a:fld>
            <a:endParaRPr lang="de-DE"/>
          </a:p>
        </p:txBody>
      </p:sp>
      <p:sp>
        <p:nvSpPr>
          <p:cNvPr id="137541374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 fontScale="75000" lnSpcReduction="5000"/>
          </a:bodyPr>
          <a:lstStyle/>
          <a:p>
            <a:pPr>
              <a:lnSpc>
                <a:spcPct val="110000"/>
              </a:lnSpc>
              <a:defRPr/>
            </a:pPr>
            <a:r>
              <a:rPr sz="16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Proof of Concept</a:t>
            </a:r>
            <a:endParaRPr sz="16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Independent Thread Creation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Each function created and joined its own threads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lvl="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Thread Pool Implementation</a:t>
            </a:r>
            <a:endParaRPr sz="16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Thanks to the suggeestion of Philipp Holzinger :)</a:t>
            </a:r>
            <a:endParaRPr sz="16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Optimized Thread Lifecycle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Threads are created once at the start and joined once at the end</a:t>
            </a:r>
            <a:endParaRPr sz="16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Task Management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 </a:t>
            </a: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GAsyncQueue</a:t>
            </a: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is used to manage tasks efficiently</a:t>
            </a:r>
            <a:endParaRPr sz="16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Poison Pill Mechanism</a:t>
            </a:r>
            <a:endParaRPr sz="16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Threads continuously execute tasks until they receive a "poison pill" to terminate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714898508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50000"/>
              </a:lnSpc>
              <a:defRPr/>
            </a:pP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create_mt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long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threads)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THREADS = threads;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if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(queue ==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) {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queue =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g_async_queue_new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pthread_mutex_init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(&amp;mutex,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pthread_cond_init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(&amp;cond,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mt_arg *mt =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malloc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(THREADS *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sizeof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(mt_arg));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long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i =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i &lt; THREADS; i++) {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mt[i].idx = i;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pthread_create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(&amp;tids[i],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, start_mt, &amp;mt[i]);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/>
          </a:p>
        </p:txBody>
      </p:sp>
      <p:sp>
        <p:nvSpPr>
          <p:cNvPr id="1386188017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/>
          </a:p>
        </p:txBody>
      </p:sp>
      <p:sp>
        <p:nvSpPr>
          <p:cNvPr id="11666537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Initial Implementation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314962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A470DBF-60EA-6880-FDC9-3AE04DD4ACE1}" type="datetime4">
              <a:rPr lang="de-DE"/>
              <a:t>26. März 2025</a:t>
            </a:fld>
            <a:endParaRPr lang="de-DE"/>
          </a:p>
        </p:txBody>
      </p:sp>
      <p:sp>
        <p:nvSpPr>
          <p:cNvPr id="29774859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15862086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4"/>
            <a:ext cx="193962" cy="123111"/>
          </a:xfrm>
        </p:spPr>
        <p:txBody>
          <a:bodyPr/>
          <a:lstStyle/>
          <a:p>
            <a:pPr>
              <a:defRPr/>
            </a:pPr>
            <a:fld id="{466F3122-FDEA-BAB7-0EF6-C6727A266CA9}" type="slidenum">
              <a:rPr lang="de-DE"/>
              <a:t>12</a:t>
            </a:fld>
            <a:endParaRPr lang="de-DE"/>
          </a:p>
        </p:txBody>
      </p:sp>
      <p:pic>
        <p:nvPicPr>
          <p:cNvPr id="1567239837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343059815" name="Titel 8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4618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pic>
        <p:nvPicPr>
          <p:cNvPr id="1491055510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99611970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5103" cy="26858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  <p:pic>
        <p:nvPicPr>
          <p:cNvPr id="26908093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3940867" y="4656885"/>
            <a:ext cx="900000" cy="900000"/>
          </a:xfrm>
          <a:prstGeom prst="rect">
            <a:avLst/>
          </a:prstGeom>
        </p:spPr>
      </p:pic>
      <p:sp>
        <p:nvSpPr>
          <p:cNvPr id="498385126" name=""/>
          <p:cNvSpPr txBox="1"/>
          <p:nvPr/>
        </p:nvSpPr>
        <p:spPr bwMode="auto">
          <a:xfrm flipH="0" flipV="0">
            <a:off x="5405471" y="4656884"/>
            <a:ext cx="582579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sz="1000" b="0">
                <a:solidFill>
                  <a:srgbClr val="FF0000"/>
                </a:solidFill>
                <a:latin typeface="Arial"/>
                <a:ea typeface="Arial"/>
                <a:cs typeface="Arial"/>
              </a:rPr>
              <a:t>458%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603485927" name=""/>
          <p:cNvSpPr txBox="1"/>
          <p:nvPr/>
        </p:nvSpPr>
        <p:spPr bwMode="auto">
          <a:xfrm flipH="0" flipV="0">
            <a:off x="11195983" y="4656884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-22%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6023429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DE2E713-0735-2E10-A431-F1B874CACC3E}" type="datetime4">
              <a:rPr lang="de-DE"/>
              <a:t>26. März 2025</a:t>
            </a:fld>
            <a:endParaRPr lang="de-DE"/>
          </a:p>
        </p:txBody>
      </p:sp>
      <p:sp>
        <p:nvSpPr>
          <p:cNvPr id="49892448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7267753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878EEC91-F588-FE8F-FD4C-4F595D4062DB}" type="slidenum">
              <a:rPr lang="de-DE"/>
              <a:t>13</a:t>
            </a:fld>
            <a:endParaRPr lang="de-DE"/>
          </a:p>
        </p:txBody>
      </p:sp>
      <p:sp>
        <p:nvSpPr>
          <p:cNvPr id="153036107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Smart Multithreading Implementation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Overhead exceeded performance gains for some functions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Multithreading used only for sufficiently large tasks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Optimized mt_arg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mt_arg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caused high memory and copy overhead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Reduced 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mt_arg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size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Cache Optimization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Poor cache performance due to inefficient thread distribution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Optimized task allocation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705960268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/>
          <a:lstStyle/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Dedicated Multithreading Class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Image processing couldn’t be multithreaded</a:t>
            </a:r>
            <a:endParaRPr sz="12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Created a dedicated thread management class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Multithreaded Image Processing</a:t>
            </a:r>
            <a:endParaRPr sz="1200"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Problem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Sequential image processing was inefficient</a:t>
            </a:r>
            <a:endParaRPr sz="1200" b="1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Added concurrent image processing</a:t>
            </a:r>
            <a:endParaRPr sz="1200" strike="noStrike" cap="none" spc="0">
              <a:latin typeface="Arial"/>
              <a:ea typeface="Arial"/>
              <a:cs typeface="Arial"/>
            </a:endParaRPr>
          </a:p>
        </p:txBody>
      </p:sp>
      <p:sp>
        <p:nvSpPr>
          <p:cNvPr id="350607681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sp>
        <p:nvSpPr>
          <p:cNvPr id="39739693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Optimized Implementation</a:t>
            </a:r>
            <a:endParaRPr sz="1600"/>
          </a:p>
        </p:txBody>
      </p:sp>
      <p:graphicFrame>
        <p:nvGraphicFramePr>
          <p:cNvPr id="486983441" name=""/>
          <p:cNvGraphicFramePr>
            <a:graphicFrameLocks xmlns:a="http://schemas.openxmlformats.org/drawingml/2006/main"/>
          </p:cNvGraphicFramePr>
          <p:nvPr/>
        </p:nvGraphicFramePr>
        <p:xfrm>
          <a:off x="6206328" y="4460920"/>
          <a:ext cx="311353" cy="147573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98653"/>
              </a:tblGrid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0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2661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1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0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1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301514142" name=""/>
          <p:cNvGraphicFramePr>
            <a:graphicFrameLocks xmlns:a="http://schemas.openxmlformats.org/drawingml/2006/main"/>
          </p:cNvGraphicFramePr>
          <p:nvPr/>
        </p:nvGraphicFramePr>
        <p:xfrm>
          <a:off x="7363422" y="4460920"/>
          <a:ext cx="311352" cy="147573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98652"/>
              </a:tblGrid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0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2661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0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92D050"/>
                    </a:solidFill>
                  </a:tcPr>
                </a:tc>
              </a:tr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1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  <a:tr h="253440">
                <a:tc>
                  <a:txBody>
                    <a:bodyPr/>
                    <a:p>
                      <a:pPr>
                        <a:defRPr/>
                      </a:pPr>
                      <a:r>
                        <a:rPr b="0">
                          <a:solidFill>
                            <a:schemeClr val="bg1"/>
                          </a:solidFill>
                        </a:rPr>
                        <a:t>1</a:t>
                      </a:r>
                      <a:endParaRPr b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0070C0"/>
                    </a:solidFill>
                  </a:tcPr>
                </a:tc>
              </a:tr>
            </a:tbl>
          </a:graphicData>
        </a:graphic>
      </p:graphicFrame>
      <p:cxnSp>
        <p:nvCxnSpPr>
          <p:cNvPr id="0" name=""/>
          <p:cNvCxnSpPr/>
          <p:nvPr/>
        </p:nvCxnSpPr>
        <p:spPr bwMode="auto">
          <a:xfrm rot="0" flipH="0" flipV="0">
            <a:off x="6610609" y="5198790"/>
            <a:ext cx="607614" cy="0"/>
          </a:xfrm>
          <a:prstGeom prst="line">
            <a:avLst/>
          </a:prstGeom>
          <a:solidFill>
            <a:schemeClr val="accent6"/>
          </a:solidFill>
          <a:ln w="38099" cap="flat" cmpd="sng" algn="ctr">
            <a:solidFill>
              <a:schemeClr val="tx2"/>
            </a:solidFill>
            <a:prstDash val="solid"/>
            <a:miter lim="800000"/>
            <a:tailEnd type="arrow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8430631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E7003E6-D1E0-3499-112B-9F5663871048}" type="datetime4">
              <a:rPr lang="de-DE"/>
              <a:t>26. März 2025</a:t>
            </a:fld>
            <a:endParaRPr lang="de-DE"/>
          </a:p>
        </p:txBody>
      </p:sp>
      <p:sp>
        <p:nvSpPr>
          <p:cNvPr id="109171037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5773998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4"/>
            <a:ext cx="193962" cy="123111"/>
          </a:xfrm>
        </p:spPr>
        <p:txBody>
          <a:bodyPr/>
          <a:lstStyle/>
          <a:p>
            <a:pPr>
              <a:defRPr/>
            </a:pPr>
            <a:fld id="{BFCB90CC-5DC0-9E9D-946A-A1CED3863643}" type="slidenum">
              <a:rPr lang="de-DE"/>
              <a:t>14</a:t>
            </a:fld>
            <a:endParaRPr lang="de-DE"/>
          </a:p>
        </p:txBody>
      </p:sp>
      <p:pic>
        <p:nvPicPr>
          <p:cNvPr id="328853904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384790142" name="Titel 8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4618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pic>
        <p:nvPicPr>
          <p:cNvPr id="711535473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84081798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5103" cy="268582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  <p:sp>
        <p:nvSpPr>
          <p:cNvPr id="1333739822" name=""/>
          <p:cNvSpPr txBox="1"/>
          <p:nvPr/>
        </p:nvSpPr>
        <p:spPr bwMode="auto">
          <a:xfrm flipH="0" flipV="0">
            <a:off x="5507973" y="4656884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</a:t>
            </a: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93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01652575" name=""/>
          <p:cNvSpPr txBox="1"/>
          <p:nvPr/>
        </p:nvSpPr>
        <p:spPr bwMode="auto">
          <a:xfrm flipH="0" flipV="0">
            <a:off x="11195984" y="4656884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-</a:t>
            </a: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82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7752877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6" y="3155219"/>
            <a:ext cx="11159181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OpenMP</a:t>
            </a:r>
            <a:endParaRPr/>
          </a:p>
        </p:txBody>
      </p:sp>
      <p:sp>
        <p:nvSpPr>
          <p:cNvPr id="51788465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23D40959-0D68-D44E-ED0A-EEBD2DEC4C97}" type="datetime4">
              <a:rPr lang="de-DE"/>
              <a:t>26. März 2025</a:t>
            </a:fld>
            <a:endParaRPr lang="de-DE"/>
          </a:p>
        </p:txBody>
      </p:sp>
      <p:sp>
        <p:nvSpPr>
          <p:cNvPr id="130386980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43565509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A4DDA59-94DB-A0D0-E497-63FBE585C5DF}" type="slidenum">
              <a:rPr lang="de-DE"/>
              <a:t>15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315653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5A787CE-EC60-51ED-47E1-D9D7F932F3E0}" type="datetime4">
              <a:rPr lang="de-DE"/>
              <a:t>26. März 2025</a:t>
            </a:fld>
            <a:endParaRPr lang="de-DE"/>
          </a:p>
        </p:txBody>
      </p:sp>
      <p:sp>
        <p:nvSpPr>
          <p:cNvPr id="105961866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7146630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5DA2EED-8360-5CB9-536D-A8682472D6D9}" type="slidenum">
              <a:rPr lang="de-DE"/>
              <a:t>16</a:t>
            </a:fld>
            <a:endParaRPr lang="de-DE"/>
          </a:p>
        </p:txBody>
      </p:sp>
      <p:sp>
        <p:nvSpPr>
          <p:cNvPr id="1017985025" name="Textplatzhalter 8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strike="noStrike" cap="none" spc="0"/>
              <a:t>OpenMP</a:t>
            </a:r>
            <a:endParaRPr sz="1400" b="1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strike="noStrike" cap="none" spc="0"/>
              <a:t>API for parallel programming in C and C++ for several CPU- and GPU-architectures</a:t>
            </a:r>
            <a:endParaRPr sz="1400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strike="noStrike" cap="none" spc="0"/>
              <a:t>Simplifies parallel programming by managing threading on compiler side</a:t>
            </a:r>
            <a:endParaRPr sz="1400" strike="noStrike" cap="none" spc="0"/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1" strike="noStrike" cap="none" spc="0"/>
              <a:t>Basic Function</a:t>
            </a:r>
            <a:endParaRPr sz="1400" b="1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strike="noStrike" cap="none" spc="0"/>
              <a:t>Uses pragmas (compiler directives) to define parallel regions in code</a:t>
            </a:r>
            <a:endParaRPr sz="1400" b="0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strike="noStrike" cap="none" spc="0"/>
              <a:t>Distributes work across cores based on current load</a:t>
            </a:r>
            <a:endParaRPr sz="1400" b="0" strike="noStrike" cap="none" spc="0"/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strike="noStrike" cap="none" spc="0"/>
              <a:t>Compiler handels most parallelization details, reducing transparency and flexibilty</a:t>
            </a:r>
            <a:endParaRPr sz="1400" strike="noStrike" cap="none" spc="0"/>
          </a:p>
        </p:txBody>
      </p:sp>
      <p:sp>
        <p:nvSpPr>
          <p:cNvPr id="793538935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OpenMP</a:t>
            </a:r>
            <a:endParaRPr/>
          </a:p>
        </p:txBody>
      </p:sp>
      <p:sp>
        <p:nvSpPr>
          <p:cNvPr id="772641870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6544" cy="268583"/>
          </a:xfrm>
        </p:spPr>
        <p:txBody>
          <a:bodyPr/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Open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ulti-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P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rocessing</a:t>
            </a:r>
            <a:endParaRPr b="0"/>
          </a:p>
        </p:txBody>
      </p:sp>
      <p:pic>
        <p:nvPicPr>
          <p:cNvPr id="1513483767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612332" y="1863326"/>
            <a:ext cx="4657725" cy="41052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861899147" name="Datumsplatzhalter 2"/>
          <p:cNvSpPr>
            <a:spLocks noGrp="1"/>
          </p:cNvSpPr>
          <p:nvPr>
            <p:ph type="dt" sz="half" idx="10"/>
          </p:nvPr>
        </p:nvSpPr>
        <p:spPr bwMode="auto">
          <a:xfrm>
            <a:off x="10417350" y="6634664"/>
            <a:ext cx="849592" cy="123111"/>
          </a:xfrm>
        </p:spPr>
        <p:txBody>
          <a:bodyPr/>
          <a:lstStyle/>
          <a:p>
            <a:pPr>
              <a:defRPr/>
            </a:pPr>
            <a:fld id="{0C330BFA-FE9B-23E1-9083-92F7EF629C4A}" type="datetime4">
              <a:rPr lang="de-DE"/>
              <a:t>26. März 2025</a:t>
            </a:fld>
            <a:endParaRPr lang="de-DE"/>
          </a:p>
        </p:txBody>
      </p:sp>
      <p:sp>
        <p:nvSpPr>
          <p:cNvPr id="581342520" name="Fußzeilenplatzhalter 3"/>
          <p:cNvSpPr>
            <a:spLocks noGrp="1"/>
          </p:cNvSpPr>
          <p:nvPr>
            <p:ph type="ftr" sz="quarter" idx="11"/>
          </p:nvPr>
        </p:nvSpPr>
        <p:spPr bwMode="auto">
          <a:xfrm>
            <a:off x="518319" y="6634664"/>
            <a:ext cx="5469732" cy="123111"/>
          </a:xfrm>
        </p:spPr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4861736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DCCFCD35-7E58-87C3-8C5B-469F02A34B29}" type="slidenum">
              <a:rPr lang="de-DE"/>
              <a:t>17</a:t>
            </a:fld>
            <a:endParaRPr lang="de-DE"/>
          </a:p>
        </p:txBody>
      </p:sp>
      <p:sp>
        <p:nvSpPr>
          <p:cNvPr id="1755233701" name="Textplatzhalter 8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Compiler Directives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0" marR="0" lvl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#pragma omp </a:t>
            </a:r>
            <a:r>
              <a:rPr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parallel</a:t>
            </a:r>
            <a:endParaRPr sz="1400" b="1" i="0" u="none" strike="noStrike" cap="none" spc="0">
              <a:solidFill>
                <a:schemeClr val="tx1"/>
              </a:solidFill>
              <a:latin typeface="Courier New"/>
              <a:cs typeface="Courier New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#pragma omp for</a:t>
            </a:r>
            <a:endParaRPr lang="de-DE" sz="14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#pragma omp simd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Library Functions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omp_set_num_threads()</a:t>
            </a:r>
            <a:endParaRPr lang="de-DE" sz="1400" b="0" i="0" u="none" strike="noStrike" cap="none" spc="0">
              <a:solidFill>
                <a:srgbClr val="000000"/>
              </a:solidFill>
              <a:latin typeface="Courier New"/>
              <a:cs typeface="Courier New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omp_get_num_threads()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>
                <a:latin typeface="Arial"/>
                <a:ea typeface="Arial"/>
                <a:cs typeface="Arial"/>
              </a:rPr>
              <a:t>Environment Variables</a:t>
            </a:r>
            <a:endParaRPr sz="1400" b="1">
              <a:latin typeface="Arial"/>
              <a:cs typeface="Arial"/>
            </a:endParaRPr>
          </a:p>
          <a:p>
            <a:pPr marL="239820" marR="0" lvl="0" indent="-239821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Courier New"/>
                <a:ea typeface="Courier New"/>
                <a:cs typeface="Courier New"/>
              </a:rPr>
              <a:t>OMP_NUM_THREADS</a:t>
            </a:r>
            <a:endParaRPr sz="14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42696184" name="Textplatzhalter 9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206328" y="1631155"/>
            <a:ext cx="5469732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marR="0" indent="0"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0" u="none" strike="noStrike" cap="none" spc="0">
                <a:solidFill/>
                <a:latin typeface="Arial"/>
                <a:ea typeface="Arial"/>
                <a:cs typeface="Arial"/>
              </a:rPr>
              <a:t>/*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@param a: Input-Matrix a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@param b: Input-Matrix b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@param c: Output-Matrix c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@param mt: Multithreading object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 @return: Matrix c as a result of a + b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*/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matrix *</a:t>
            </a:r>
            <a:r>
              <a:rPr sz="14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add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*a,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*b, matrix *c, mt *instance)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#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pragma</a:t>
            </a:r>
            <a:r>
              <a:rPr sz="14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 omp parallel for collapse(2)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i =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i &lt; c-&gt;x; i++) {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j =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j &lt; c-&gt;y; j++) {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4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...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}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/>
          </a:p>
          <a:p>
            <a:pPr algn="l">
              <a:lnSpc>
                <a:spcPct val="5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/>
          </a:p>
        </p:txBody>
      </p:sp>
      <p:sp>
        <p:nvSpPr>
          <p:cNvPr id="754869642" name="Titel 1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7264" cy="329544"/>
          </a:xfrm>
        </p:spPr>
        <p:txBody>
          <a:bodyPr/>
          <a:lstStyle/>
          <a:p>
            <a:pPr>
              <a:defRPr/>
            </a:pPr>
            <a:r>
              <a:rPr lang="de-DE"/>
              <a:t>OpenMP</a:t>
            </a:r>
            <a:endParaRPr/>
          </a:p>
        </p:txBody>
      </p:sp>
      <p:sp>
        <p:nvSpPr>
          <p:cNvPr id="465186316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7524" y="687387"/>
            <a:ext cx="6855739" cy="268583"/>
          </a:xfrm>
        </p:spPr>
        <p:txBody>
          <a:bodyPr/>
          <a:lstStyle/>
          <a:p>
            <a:pPr>
              <a:defRPr/>
            </a:pPr>
            <a:r>
              <a:rPr lang="de-DE"/>
              <a:t>Implementation</a:t>
            </a:r>
            <a:r>
              <a:rPr/>
              <a:t> 1/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291545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5E1548C-35BA-B65E-CEF6-1EAF6111633A}" type="datetime4">
              <a:rPr lang="de-DE"/>
              <a:t>26. März 2025</a:t>
            </a:fld>
            <a:endParaRPr lang="de-DE"/>
          </a:p>
        </p:txBody>
      </p:sp>
      <p:sp>
        <p:nvSpPr>
          <p:cNvPr id="127124420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3991421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5CF6215-5716-8911-044E-372A170B6229}" type="slidenum">
              <a:rPr lang="de-DE"/>
              <a:t>18</a:t>
            </a:fld>
            <a:endParaRPr lang="de-DE"/>
          </a:p>
        </p:txBody>
      </p:sp>
      <p:sp>
        <p:nvSpPr>
          <p:cNvPr id="387029533" name="Textplatzhalter 8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5" y="1631155"/>
            <a:ext cx="5469732" cy="337233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Compiler Flags (Depending On Architecture)</a:t>
            </a:r>
            <a:endParaRPr sz="14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AMD: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-Xcompiler -fopenmp</a:t>
            </a:r>
            <a:endParaRPr sz="1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Arm: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-Xclang -fopenmp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Intel: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Courier New"/>
                <a:ea typeface="Courier New"/>
                <a:cs typeface="Courier New"/>
              </a:rPr>
              <a:t>-Xcompiler -qopenmp</a:t>
            </a:r>
            <a:endParaRPr sz="14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Offload Targets</a:t>
            </a:r>
            <a:endParaRPr sz="14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Executes computations on devices like GPUs or specialized hardware</a:t>
            </a:r>
            <a:endParaRPr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180000" marR="0" lvl="0" indent="-18000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accent4"/>
              </a:buClr>
              <a:buFont typeface="Symbol"/>
              <a:buChar char="-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Requires compiler support</a:t>
            </a:r>
            <a:endParaRPr lang="de-DE" sz="1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lvl="0" algn="l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Warning</a:t>
            </a:r>
            <a:endParaRPr sz="1400" b="1" i="0" u="none" strike="noStrike" cap="none" spc="0">
              <a:solidFill>
                <a:schemeClr val="tx1"/>
              </a:solidFill>
              <a:latin typeface="Courier New"/>
              <a:ea typeface="Courier New"/>
              <a:cs typeface="Courier New"/>
            </a:endParaRPr>
          </a:p>
        </p:txBody>
      </p:sp>
      <p:sp>
        <p:nvSpPr>
          <p:cNvPr id="184687693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OpenMP</a:t>
            </a:r>
            <a:endParaRPr/>
          </a:p>
        </p:txBody>
      </p:sp>
      <p:sp>
        <p:nvSpPr>
          <p:cNvPr id="940967917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464" cy="268583"/>
          </a:xfrm>
        </p:spPr>
        <p:txBody>
          <a:bodyPr/>
          <a:lstStyle/>
          <a:p>
            <a:pPr>
              <a:defRPr/>
            </a:pPr>
            <a:r>
              <a:rPr lang="de-DE"/>
              <a:t>Implementation 2/ 2</a:t>
            </a:r>
            <a:endParaRPr/>
          </a:p>
        </p:txBody>
      </p:sp>
      <p:pic>
        <p:nvPicPr>
          <p:cNvPr id="1883897306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651769" y="1631153"/>
            <a:ext cx="4578850" cy="4569618"/>
          </a:xfrm>
          <a:prstGeom prst="rect">
            <a:avLst/>
          </a:prstGeom>
        </p:spPr>
      </p:pic>
      <p:sp>
        <p:nvSpPr>
          <p:cNvPr id="219834750" name=""/>
          <p:cNvSpPr txBox="1"/>
          <p:nvPr/>
        </p:nvSpPr>
        <p:spPr bwMode="auto">
          <a:xfrm flipH="0" flipV="0">
            <a:off x="518319" y="5042170"/>
            <a:ext cx="5249526" cy="945240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400" b="1" i="0" u="none" strike="noStrike" cap="none" spc="0">
                <a:solidFill>
                  <a:srgbClr val="7030A0"/>
                </a:solidFill>
                <a:latin typeface="Arial"/>
                <a:ea typeface="Arial"/>
                <a:cs typeface="Arial"/>
              </a:rPr>
              <a:t>warning: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loop not vectorized: the optimizer was unable to perform the requested transformation; the transformation might be disabled or specified as part of an unsupported transformation ordering [-Wpass-failed=transform-warning]</a:t>
            </a:r>
            <a:endParaRPr sz="1400" b="0" i="0" u="none" strike="noStrike" cap="none" spc="0">
              <a:solidFill>
                <a:schemeClr val="tx1"/>
              </a:solidFill>
              <a:highlight>
                <a:srgbClr val="D3D3D3"/>
              </a:highlight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035145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C6BBDC4-06E9-69FD-79B1-E8B44E390E48}" type="datetime4">
              <a:rPr lang="de-DE"/>
              <a:t>26. März 2025</a:t>
            </a:fld>
            <a:endParaRPr lang="de-DE"/>
          </a:p>
        </p:txBody>
      </p:sp>
      <p:sp>
        <p:nvSpPr>
          <p:cNvPr id="170282249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67915056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3"/>
            <a:ext cx="193961" cy="123111"/>
          </a:xfrm>
        </p:spPr>
        <p:txBody>
          <a:bodyPr/>
          <a:lstStyle/>
          <a:p>
            <a:pPr>
              <a:defRPr/>
            </a:pPr>
            <a:fld id="{09888F78-C4B6-CEB2-B1E3-6FA47B9F7954}" type="slidenum">
              <a:rPr lang="de-DE"/>
              <a:t>19</a:t>
            </a:fld>
            <a:endParaRPr lang="de-DE"/>
          </a:p>
        </p:txBody>
      </p:sp>
      <p:pic>
        <p:nvPicPr>
          <p:cNvPr id="1032607504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795643394" name="Titel 8"/>
          <p:cNvSpPr>
            <a:spLocks noGrp="1"/>
          </p:cNvSpPr>
          <p:nvPr>
            <p:ph type="title"/>
          </p:nvPr>
        </p:nvSpPr>
        <p:spPr bwMode="auto">
          <a:xfrm>
            <a:off x="518315" y="301185"/>
            <a:ext cx="684834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OpenMP</a:t>
            </a:r>
            <a:endParaRPr sz="2400"/>
          </a:p>
        </p:txBody>
      </p:sp>
      <p:pic>
        <p:nvPicPr>
          <p:cNvPr id="31711613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01792096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4" y="687595"/>
            <a:ext cx="6845103" cy="26858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  <p:sp>
        <p:nvSpPr>
          <p:cNvPr id="1156310737" name=""/>
          <p:cNvSpPr txBox="1"/>
          <p:nvPr/>
        </p:nvSpPr>
        <p:spPr bwMode="auto">
          <a:xfrm flipH="0" flipV="0">
            <a:off x="5405468" y="4656884"/>
            <a:ext cx="582579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220</a:t>
            </a:r>
            <a:r>
              <a:rPr sz="1000" b="0">
                <a:solidFill>
                  <a:srgbClr val="FF000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385961864" name=""/>
          <p:cNvSpPr txBox="1"/>
          <p:nvPr/>
        </p:nvSpPr>
        <p:spPr bwMode="auto">
          <a:xfrm flipH="0" flipV="0">
            <a:off x="11093478" y="4656884"/>
            <a:ext cx="582579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468</a:t>
            </a: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80514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04ABED6-2052-CB09-01F3-3028FD83E06F}" type="datetime4">
              <a:rPr lang="de-DE"/>
              <a:t>26. März 2025</a:t>
            </a:fld>
            <a:endParaRPr lang="de-DE"/>
          </a:p>
        </p:txBody>
      </p:sp>
      <p:sp>
        <p:nvSpPr>
          <p:cNvPr id="94156196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9728538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BF11D83-E914-FCD6-B610-FE94B6F6D790}" type="slidenum">
              <a:rPr lang="de-DE"/>
              <a:t>2</a:t>
            </a:fld>
            <a:endParaRPr lang="de-DE"/>
          </a:p>
        </p:txBody>
      </p:sp>
      <p:sp>
        <p:nvSpPr>
          <p:cNvPr id="475371831" name="Textplatzhalter 6"/>
          <p:cNvSpPr>
            <a:spLocks noGrp="1"/>
          </p:cNvSpPr>
          <p:nvPr>
            <p:ph type="body" sz="quarter" idx="15" hasCustomPrompt="1"/>
          </p:nvPr>
        </p:nvSpPr>
        <p:spPr bwMode="auto">
          <a:xfrm>
            <a:off x="948060" y="2354710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Benchmarking Setup</a:t>
            </a:r>
            <a:endParaRPr/>
          </a:p>
        </p:txBody>
      </p:sp>
      <p:sp>
        <p:nvSpPr>
          <p:cNvPr id="497495755" name="Textplatzhalter 6"/>
          <p:cNvSpPr>
            <a:spLocks noGrp="1"/>
          </p:cNvSpPr>
          <p:nvPr>
            <p:ph type="body" sz="quarter" idx="16" hasCustomPrompt="1"/>
          </p:nvPr>
        </p:nvSpPr>
        <p:spPr bwMode="auto">
          <a:xfrm>
            <a:off x="518317" y="2354710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02</a:t>
            </a:r>
            <a:endParaRPr/>
          </a:p>
        </p:txBody>
      </p:sp>
      <p:sp>
        <p:nvSpPr>
          <p:cNvPr id="1334417553" name="Textplatzhalter 6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948060" y="4525375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OpenMP</a:t>
            </a:r>
            <a:endParaRPr sz="1800"/>
          </a:p>
        </p:txBody>
      </p:sp>
      <p:sp>
        <p:nvSpPr>
          <p:cNvPr id="1849234834" name="Textplatzhalter 6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518317" y="4525375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05</a:t>
            </a:r>
            <a:endParaRPr/>
          </a:p>
        </p:txBody>
      </p:sp>
      <p:sp>
        <p:nvSpPr>
          <p:cNvPr id="1607109934" name="Textplatzhalter 6"/>
          <p:cNvSpPr>
            <a:spLocks noGrp="1"/>
          </p:cNvSpPr>
          <p:nvPr>
            <p:ph type="body" sz="quarter" idx="19" hasCustomPrompt="1"/>
          </p:nvPr>
        </p:nvSpPr>
        <p:spPr bwMode="auto">
          <a:xfrm>
            <a:off x="948060" y="3078265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Naive Implementation</a:t>
            </a:r>
            <a:endParaRPr/>
          </a:p>
        </p:txBody>
      </p:sp>
      <p:sp>
        <p:nvSpPr>
          <p:cNvPr id="1516026769" name="Textplatzhalter 6"/>
          <p:cNvSpPr>
            <a:spLocks noGrp="1"/>
          </p:cNvSpPr>
          <p:nvPr>
            <p:ph type="body" sz="quarter" idx="20" hasCustomPrompt="1"/>
          </p:nvPr>
        </p:nvSpPr>
        <p:spPr bwMode="auto">
          <a:xfrm>
            <a:off x="518317" y="3078265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03</a:t>
            </a:r>
            <a:endParaRPr/>
          </a:p>
        </p:txBody>
      </p:sp>
      <p:sp>
        <p:nvSpPr>
          <p:cNvPr id="1487598699" name="Textplatzhalter 6"/>
          <p:cNvSpPr>
            <a:spLocks noGrp="1"/>
          </p:cNvSpPr>
          <p:nvPr>
            <p:ph type="body" sz="quarter" idx="21" hasCustomPrompt="1"/>
          </p:nvPr>
        </p:nvSpPr>
        <p:spPr bwMode="auto">
          <a:xfrm>
            <a:off x="948060" y="3801819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Multithreading</a:t>
            </a:r>
            <a:endParaRPr/>
          </a:p>
        </p:txBody>
      </p:sp>
      <p:sp>
        <p:nvSpPr>
          <p:cNvPr id="1668670317" name="Textplatzhalter 6"/>
          <p:cNvSpPr>
            <a:spLocks noGrp="1"/>
          </p:cNvSpPr>
          <p:nvPr>
            <p:ph type="body" sz="quarter" idx="22" hasCustomPrompt="1"/>
          </p:nvPr>
        </p:nvSpPr>
        <p:spPr bwMode="auto">
          <a:xfrm>
            <a:off x="518317" y="3801819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04</a:t>
            </a:r>
            <a:endParaRPr/>
          </a:p>
        </p:txBody>
      </p:sp>
      <p:sp>
        <p:nvSpPr>
          <p:cNvPr id="581203505" name="Textplatzhalter 6"/>
          <p:cNvSpPr>
            <a:spLocks noGrp="1"/>
          </p:cNvSpPr>
          <p:nvPr>
            <p:ph type="body" sz="quarter" idx="23" hasCustomPrompt="1"/>
          </p:nvPr>
        </p:nvSpPr>
        <p:spPr bwMode="auto">
          <a:xfrm>
            <a:off x="948060" y="5248929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Compiler &amp; Build Tools</a:t>
            </a:r>
            <a:endParaRPr sz="1800"/>
          </a:p>
        </p:txBody>
      </p:sp>
      <p:sp>
        <p:nvSpPr>
          <p:cNvPr id="688098180" name="Textplatzhalter 6"/>
          <p:cNvSpPr>
            <a:spLocks noGrp="1"/>
          </p:cNvSpPr>
          <p:nvPr>
            <p:ph type="body" sz="quarter" idx="24" hasCustomPrompt="1"/>
          </p:nvPr>
        </p:nvSpPr>
        <p:spPr bwMode="auto">
          <a:xfrm>
            <a:off x="518317" y="5248929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06</a:t>
            </a:r>
            <a:endParaRPr/>
          </a:p>
        </p:txBody>
      </p:sp>
      <p:sp>
        <p:nvSpPr>
          <p:cNvPr id="7081311" name="Textplatzhalter 6"/>
          <p:cNvSpPr>
            <a:spLocks noGrp="1"/>
          </p:cNvSpPr>
          <p:nvPr>
            <p:ph type="body" sz="quarter" idx="25" hasCustomPrompt="1"/>
          </p:nvPr>
        </p:nvSpPr>
        <p:spPr bwMode="auto">
          <a:xfrm>
            <a:off x="6636189" y="1632183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SIMD</a:t>
            </a:r>
            <a:endParaRPr/>
          </a:p>
        </p:txBody>
      </p:sp>
      <p:sp>
        <p:nvSpPr>
          <p:cNvPr id="1817567531" name="Textplatzhalter 6"/>
          <p:cNvSpPr>
            <a:spLocks noGrp="1"/>
          </p:cNvSpPr>
          <p:nvPr>
            <p:ph type="body" sz="quarter" idx="26" hasCustomPrompt="1"/>
          </p:nvPr>
        </p:nvSpPr>
        <p:spPr bwMode="auto">
          <a:xfrm>
            <a:off x="6206331" y="1632183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07</a:t>
            </a:r>
            <a:endParaRPr/>
          </a:p>
        </p:txBody>
      </p:sp>
      <p:sp>
        <p:nvSpPr>
          <p:cNvPr id="1749421757" name="Textplatzhalter 6"/>
          <p:cNvSpPr>
            <a:spLocks noGrp="1"/>
          </p:cNvSpPr>
          <p:nvPr>
            <p:ph type="body" sz="quarter" idx="27" hasCustomPrompt="1"/>
          </p:nvPr>
        </p:nvSpPr>
        <p:spPr bwMode="auto">
          <a:xfrm>
            <a:off x="6636189" y="2355531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Quantization</a:t>
            </a:r>
            <a:endParaRPr/>
          </a:p>
        </p:txBody>
      </p:sp>
      <p:sp>
        <p:nvSpPr>
          <p:cNvPr id="1403569219" name="Textplatzhalter 6"/>
          <p:cNvSpPr>
            <a:spLocks noGrp="1"/>
          </p:cNvSpPr>
          <p:nvPr>
            <p:ph type="body" sz="quarter" idx="28" hasCustomPrompt="1"/>
          </p:nvPr>
        </p:nvSpPr>
        <p:spPr bwMode="auto">
          <a:xfrm>
            <a:off x="6206331" y="2355531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08</a:t>
            </a:r>
            <a:endParaRPr/>
          </a:p>
        </p:txBody>
      </p:sp>
      <p:sp>
        <p:nvSpPr>
          <p:cNvPr id="707539950" name="Textplatzhalter 6"/>
          <p:cNvSpPr>
            <a:spLocks noGrp="1"/>
          </p:cNvSpPr>
          <p:nvPr>
            <p:ph type="body" sz="quarter" idx="29" hasCustomPrompt="1"/>
          </p:nvPr>
        </p:nvSpPr>
        <p:spPr bwMode="auto">
          <a:xfrm>
            <a:off x="6636189" y="4525579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GPU-Based Optimizations</a:t>
            </a:r>
            <a:endParaRPr/>
          </a:p>
        </p:txBody>
      </p:sp>
      <p:sp>
        <p:nvSpPr>
          <p:cNvPr id="1190567126" name="Textplatzhalter 6"/>
          <p:cNvSpPr>
            <a:spLocks noGrp="1"/>
          </p:cNvSpPr>
          <p:nvPr>
            <p:ph type="body" sz="quarter" idx="30" hasCustomPrompt="1"/>
          </p:nvPr>
        </p:nvSpPr>
        <p:spPr bwMode="auto">
          <a:xfrm>
            <a:off x="6206331" y="4525579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11</a:t>
            </a:r>
            <a:endParaRPr/>
          </a:p>
        </p:txBody>
      </p:sp>
      <p:sp>
        <p:nvSpPr>
          <p:cNvPr id="1094739937" name="Textplatzhalter 6"/>
          <p:cNvSpPr>
            <a:spLocks noGrp="1"/>
          </p:cNvSpPr>
          <p:nvPr>
            <p:ph type="body" sz="quarter" idx="31" hasCustomPrompt="1"/>
          </p:nvPr>
        </p:nvSpPr>
        <p:spPr bwMode="auto">
          <a:xfrm>
            <a:off x="6636189" y="3078882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Other Optimizations</a:t>
            </a:r>
            <a:endParaRPr/>
          </a:p>
        </p:txBody>
      </p:sp>
      <p:sp>
        <p:nvSpPr>
          <p:cNvPr id="346082856" name="Textplatzhalter 6"/>
          <p:cNvSpPr>
            <a:spLocks noGrp="1"/>
          </p:cNvSpPr>
          <p:nvPr>
            <p:ph type="body" sz="quarter" idx="32" hasCustomPrompt="1"/>
          </p:nvPr>
        </p:nvSpPr>
        <p:spPr bwMode="auto">
          <a:xfrm>
            <a:off x="6206331" y="3078882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09</a:t>
            </a:r>
            <a:endParaRPr/>
          </a:p>
        </p:txBody>
      </p:sp>
      <p:sp>
        <p:nvSpPr>
          <p:cNvPr id="1582682972" name="Textplatzhalter 6"/>
          <p:cNvSpPr>
            <a:spLocks noGrp="1"/>
          </p:cNvSpPr>
          <p:nvPr>
            <p:ph type="body" sz="quarter" idx="33" hasCustomPrompt="1"/>
          </p:nvPr>
        </p:nvSpPr>
        <p:spPr bwMode="auto">
          <a:xfrm>
            <a:off x="6636189" y="3802230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Inital vs. Final Benchmarks</a:t>
            </a:r>
            <a:endParaRPr/>
          </a:p>
        </p:txBody>
      </p:sp>
      <p:sp>
        <p:nvSpPr>
          <p:cNvPr id="669039221" name="Textplatzhalter 6"/>
          <p:cNvSpPr>
            <a:spLocks noGrp="1"/>
          </p:cNvSpPr>
          <p:nvPr>
            <p:ph type="body" sz="quarter" idx="34" hasCustomPrompt="1"/>
          </p:nvPr>
        </p:nvSpPr>
        <p:spPr bwMode="auto">
          <a:xfrm>
            <a:off x="6206331" y="3802230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10</a:t>
            </a:r>
            <a:endParaRPr/>
          </a:p>
        </p:txBody>
      </p:sp>
      <p:sp>
        <p:nvSpPr>
          <p:cNvPr id="565770539" name="Textplatzhalter 6"/>
          <p:cNvSpPr>
            <a:spLocks noGrp="1"/>
          </p:cNvSpPr>
          <p:nvPr>
            <p:ph type="body" sz="quarter" idx="35" hasCustomPrompt="1"/>
          </p:nvPr>
        </p:nvSpPr>
        <p:spPr bwMode="auto">
          <a:xfrm>
            <a:off x="6636189" y="5248929"/>
            <a:ext cx="5039872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CPU vs. GPU</a:t>
            </a:r>
            <a:endParaRPr/>
          </a:p>
        </p:txBody>
      </p:sp>
      <p:sp>
        <p:nvSpPr>
          <p:cNvPr id="877726777" name="Textplatzhalter 6"/>
          <p:cNvSpPr>
            <a:spLocks noGrp="1"/>
          </p:cNvSpPr>
          <p:nvPr>
            <p:ph type="body" sz="quarter" idx="36" hasCustomPrompt="1"/>
          </p:nvPr>
        </p:nvSpPr>
        <p:spPr bwMode="auto">
          <a:xfrm>
            <a:off x="6206331" y="5248929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12</a:t>
            </a:r>
            <a:endParaRPr/>
          </a:p>
        </p:txBody>
      </p:sp>
      <p:sp>
        <p:nvSpPr>
          <p:cNvPr id="1593037538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65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Agenda</a:t>
            </a:r>
            <a:endParaRPr/>
          </a:p>
        </p:txBody>
      </p:sp>
      <p:sp>
        <p:nvSpPr>
          <p:cNvPr id="11096956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95045243" name="Textplatzhalter 6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948060" y="1631155"/>
            <a:ext cx="5039988" cy="281102"/>
          </a:xfrm>
        </p:spPr>
        <p:txBody>
          <a:bodyPr wrap="square">
            <a:noAutofit/>
          </a:bodyPr>
          <a:lstStyle>
            <a:lvl1pPr>
              <a:defRPr sz="1800"/>
            </a:lvl1pPr>
          </a:lstStyle>
          <a:p>
            <a:pPr>
              <a:defRPr/>
            </a:pPr>
            <a:r>
              <a:rPr lang="de-DE" sz="18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Objective</a:t>
            </a:r>
            <a:endParaRPr/>
          </a:p>
        </p:txBody>
      </p:sp>
      <p:sp>
        <p:nvSpPr>
          <p:cNvPr id="421099486" name="Textplatzhalter 6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518317" y="1631155"/>
            <a:ext cx="254991" cy="281822"/>
          </a:xfrm>
        </p:spPr>
        <p:txBody>
          <a:bodyPr wrap="none" rIns="0">
            <a:noAutofit/>
          </a:bodyPr>
          <a:lstStyle>
            <a:lvl1pPr>
              <a:defRPr sz="1800" b="1">
                <a:solidFill>
                  <a:srgbClr val="8C9FB1"/>
                </a:solidFill>
              </a:defRPr>
            </a:lvl1pPr>
          </a:lstStyle>
          <a:p>
            <a:pPr>
              <a:defRPr/>
            </a:pPr>
            <a:r>
              <a:rPr/>
              <a:t>01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0436405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579"/>
            <a:ext cx="1115990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Compiler &amp; Build Tools</a:t>
            </a:r>
            <a:endParaRPr sz="4000" b="1"/>
          </a:p>
        </p:txBody>
      </p:sp>
      <p:sp>
        <p:nvSpPr>
          <p:cNvPr id="142876333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BACBD74-90C9-BF43-F7B1-C8C0868D949C}" type="datetime4">
              <a:rPr lang="de-DE"/>
              <a:t>26. März 2025</a:t>
            </a:fld>
            <a:endParaRPr lang="de-DE"/>
          </a:p>
        </p:txBody>
      </p:sp>
      <p:sp>
        <p:nvSpPr>
          <p:cNvPr id="117432538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8614333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D46FC26-07B1-F74C-1AE1-A1105C79B32D}" type="slidenum">
              <a:rPr lang="de-DE"/>
              <a:t>20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0010222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229AB1A-6F18-AB0A-5ACB-B19A786E2566}" type="datetime4">
              <a:rPr lang="de-DE"/>
              <a:t>26. März 2025</a:t>
            </a:fld>
            <a:endParaRPr lang="de-DE"/>
          </a:p>
        </p:txBody>
      </p:sp>
      <p:sp>
        <p:nvSpPr>
          <p:cNvPr id="104461812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4847428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942A916-4585-6BCA-23F7-F700CDE6FB0B}" type="slidenum">
              <a:rPr lang="de-DE"/>
              <a:t>21</a:t>
            </a:fld>
            <a:endParaRPr lang="de-DE"/>
          </a:p>
        </p:txBody>
      </p:sp>
      <p:sp>
        <p:nvSpPr>
          <p:cNvPr id="210417415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ICPX (Intel oneAPI DPC++/C++ Compiler)</a:t>
            </a:r>
            <a:endParaRPr sz="140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strike="noStrike" cap="none" spc="0">
                <a:latin typeface="Arial"/>
                <a:ea typeface="Arial"/>
                <a:cs typeface="Arial"/>
              </a:rPr>
              <a:t>Former Name</a:t>
            </a:r>
            <a:r>
              <a:rPr sz="1400" b="0" strike="noStrike" cap="none" spc="0">
                <a:latin typeface="Arial"/>
                <a:ea typeface="Arial"/>
                <a:cs typeface="Arial"/>
              </a:rPr>
              <a:t>:</a:t>
            </a:r>
            <a:r>
              <a:rPr sz="1400" strike="noStrike" cap="none" spc="0">
                <a:latin typeface="Arial"/>
                <a:ea typeface="Arial"/>
                <a:cs typeface="Arial"/>
              </a:rPr>
              <a:t> 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Intel C++ Compiler (ICPC)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Developer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Intel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Primary Focus</a:t>
            </a: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Optimized for Intel hardware</a:t>
            </a:r>
            <a:b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(CPUs, GPUs, FPGAs)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License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Freeware, Proprietary (under Intel’s terms)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Supported Platforms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Windows, Linux</a:t>
            </a:r>
            <a:endParaRPr sz="14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Key Features</a:t>
            </a:r>
            <a:endParaRPr sz="1400" strike="noStrike" cap="none" spc="0"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Supports threading with Intel oneAPI Threading Building Blocks (TBB),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OpenMP, and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native threads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>
                <a:latin typeface="Arial"/>
                <a:ea typeface="Arial"/>
                <a:cs typeface="Arial"/>
              </a:rPr>
              <a:t>Supports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proprietary hardware features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Integration with Intel libraries for performance optimizations, such as Intel MKL and IPP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74837417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Clang</a:t>
            </a:r>
            <a:endParaRPr sz="14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strike="noStrike" cap="none" spc="0">
                <a:latin typeface="Arial"/>
                <a:ea typeface="Arial"/>
                <a:cs typeface="Arial"/>
              </a:rPr>
              <a:t>Former </a:t>
            </a: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Developer</a:t>
            </a:r>
            <a:r>
              <a:rPr sz="1400">
                <a:latin typeface="Arial"/>
                <a:ea typeface="Arial"/>
                <a:cs typeface="Arial"/>
              </a:rPr>
              <a:t>: Apple</a:t>
            </a:r>
            <a:endParaRPr sz="140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Developer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LLVM Project</a:t>
            </a:r>
            <a:endParaRPr sz="1400" strike="noStrike" cap="none" spc="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Primary Focus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Supports a wide variety of architectures</a:t>
            </a:r>
            <a:b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</a:b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(x86, ARM, etc.)</a:t>
            </a:r>
            <a:endParaRPr sz="1400" strike="noStrike" cap="none" spc="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License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Open Source (Apache License 2.0)</a:t>
            </a:r>
            <a:endParaRPr sz="1400" strike="noStrike" cap="none" spc="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Supported Platforms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Windows, Linux, macOS, and more</a:t>
            </a:r>
            <a:endParaRPr sz="1400" strike="noStrike" cap="none" spc="0"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Key Features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</a:t>
            </a:r>
            <a:endParaRPr sz="1400" strike="noStrike" cap="none" spc="0">
              <a:latin typeface="Arial"/>
              <a:cs typeface="Arial"/>
            </a:endParaRPr>
          </a:p>
          <a:p>
            <a:pPr marL="650886" marR="0" lvl="1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Supports OpenMP and native threads</a:t>
            </a:r>
            <a:br>
              <a:rPr sz="1400" strike="noStrike" cap="none" spc="0">
                <a:latin typeface="Arial"/>
                <a:ea typeface="Arial"/>
                <a:cs typeface="Arial"/>
              </a:rPr>
            </a:br>
            <a:endParaRPr sz="1400" strike="noStrike" cap="none" spc="0">
              <a:latin typeface="Arial"/>
              <a:cs typeface="Arial"/>
            </a:endParaRPr>
          </a:p>
          <a:p>
            <a:pPr marL="650886" marR="0" lvl="1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Great for cross-compiling across platforms</a:t>
            </a:r>
            <a:endParaRPr sz="1400" strike="noStrike" cap="none" spc="0">
              <a:latin typeface="Arial"/>
              <a:cs typeface="Arial"/>
            </a:endParaRPr>
          </a:p>
          <a:p>
            <a:pPr marL="650886" marR="0" lvl="1" indent="-250835" algn="l" defTabSz="914400">
              <a:lnSpc>
                <a:spcPct val="108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Extensive tooling support for debugging and static analysis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540641098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72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Compiler</a:t>
            </a:r>
            <a:endParaRPr/>
          </a:p>
        </p:txBody>
      </p:sp>
      <p:sp>
        <p:nvSpPr>
          <p:cNvPr id="213845740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942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ICPX vs. Clang</a:t>
            </a:r>
            <a:endParaRPr/>
          </a:p>
        </p:txBody>
      </p:sp>
      <p:pic>
        <p:nvPicPr>
          <p:cNvPr id="912847796" name="Bild 912847796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0" flipH="0" flipV="0">
            <a:off x="4188051" y="1631155"/>
            <a:ext cx="1800000" cy="1011600"/>
          </a:xfrm>
          <a:prstGeom prst="rect">
            <a:avLst/>
          </a:prstGeom>
        </p:spPr>
      </p:pic>
      <p:pic>
        <p:nvPicPr>
          <p:cNvPr id="807410183" name=""/>
          <p:cNvPicPr>
            <a:picLocks noChangeAspect="1"/>
          </p:cNvPicPr>
          <p:nvPr/>
        </p:nvPicPr>
        <p:blipFill>
          <a:blip r:embed="rId4"/>
          <a:srcRect l="0" t="-29461" r="0" b="-29461"/>
          <a:stretch/>
        </p:blipFill>
        <p:spPr bwMode="auto">
          <a:xfrm rot="0" flipH="0" flipV="0">
            <a:off x="9876060" y="1240555"/>
            <a:ext cx="1800000" cy="179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949597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AC90FFD-974E-F8CA-39F5-A6D09F91D6CE}" type="datetime4">
              <a:rPr lang="de-DE"/>
              <a:t>26. März 2025</a:t>
            </a:fld>
            <a:endParaRPr lang="de-DE"/>
          </a:p>
        </p:txBody>
      </p:sp>
      <p:sp>
        <p:nvSpPr>
          <p:cNvPr id="181786933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46442580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3"/>
            <a:ext cx="193961" cy="123111"/>
          </a:xfrm>
        </p:spPr>
        <p:txBody>
          <a:bodyPr/>
          <a:lstStyle/>
          <a:p>
            <a:pPr>
              <a:defRPr/>
            </a:pPr>
            <a:fld id="{3612FFBC-091F-DC3B-777B-A3D5B78DC11D}" type="slidenum">
              <a:rPr lang="de-DE"/>
              <a:t>22</a:t>
            </a:fld>
            <a:endParaRPr lang="de-DE"/>
          </a:p>
        </p:txBody>
      </p:sp>
      <p:pic>
        <p:nvPicPr>
          <p:cNvPr id="703996441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710722211" name="Titel 8"/>
          <p:cNvSpPr>
            <a:spLocks noGrp="1"/>
          </p:cNvSpPr>
          <p:nvPr>
            <p:ph type="title"/>
          </p:nvPr>
        </p:nvSpPr>
        <p:spPr bwMode="auto">
          <a:xfrm>
            <a:off x="518315" y="301185"/>
            <a:ext cx="6849422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Compiler</a:t>
            </a:r>
            <a:endParaRPr sz="2400"/>
          </a:p>
        </p:txBody>
      </p:sp>
      <p:pic>
        <p:nvPicPr>
          <p:cNvPr id="1897159815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97647175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2" y="687593"/>
            <a:ext cx="6849060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 1/ 2</a:t>
            </a:r>
            <a:endParaRPr sz="1600"/>
          </a:p>
        </p:txBody>
      </p:sp>
      <p:sp>
        <p:nvSpPr>
          <p:cNvPr id="423694271" name=""/>
          <p:cNvSpPr txBox="1"/>
          <p:nvPr/>
        </p:nvSpPr>
        <p:spPr bwMode="auto">
          <a:xfrm flipH="0" flipV="0">
            <a:off x="550797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</a:t>
            </a: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58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043438412" name=""/>
          <p:cNvSpPr txBox="1"/>
          <p:nvPr/>
        </p:nvSpPr>
        <p:spPr bwMode="auto">
          <a:xfrm flipH="0" flipV="0">
            <a:off x="1119598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-59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3196215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4BB2A42-8445-C64E-5710-80BFD1C58381}" type="datetime4">
              <a:rPr lang="de-DE"/>
              <a:t>26. März 2025</a:t>
            </a:fld>
            <a:endParaRPr lang="de-DE"/>
          </a:p>
        </p:txBody>
      </p:sp>
      <p:sp>
        <p:nvSpPr>
          <p:cNvPr id="43587243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9657181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6" y="6634662"/>
            <a:ext cx="193960" cy="123111"/>
          </a:xfrm>
        </p:spPr>
        <p:txBody>
          <a:bodyPr/>
          <a:lstStyle/>
          <a:p>
            <a:pPr>
              <a:defRPr/>
            </a:pPr>
            <a:fld id="{0AFC64A1-60D7-B628-48B6-2ECDAE8D1902}" type="slidenum">
              <a:rPr lang="de-DE"/>
              <a:t>23</a:t>
            </a:fld>
            <a:endParaRPr lang="de-DE"/>
          </a:p>
        </p:txBody>
      </p:sp>
      <p:pic>
        <p:nvPicPr>
          <p:cNvPr id="191866749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5" y="2275044"/>
            <a:ext cx="5469732" cy="3281838"/>
          </a:xfrm>
          <a:prstGeom prst="rect">
            <a:avLst/>
          </a:prstGeom>
        </p:spPr>
      </p:pic>
      <p:sp>
        <p:nvSpPr>
          <p:cNvPr id="777417020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4942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Compiler</a:t>
            </a:r>
            <a:endParaRPr sz="2400"/>
          </a:p>
        </p:txBody>
      </p:sp>
      <p:pic>
        <p:nvPicPr>
          <p:cNvPr id="372948389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8" y="2275044"/>
            <a:ext cx="5469732" cy="3281838"/>
          </a:xfrm>
          <a:prstGeom prst="rect">
            <a:avLst/>
          </a:prstGeom>
        </p:spPr>
      </p:pic>
      <p:sp>
        <p:nvSpPr>
          <p:cNvPr id="181456353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2" y="687593"/>
            <a:ext cx="6849060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r>
              <a:rPr sz="1600"/>
              <a:t> 2/ 2</a:t>
            </a:r>
            <a:endParaRPr sz="1600"/>
          </a:p>
        </p:txBody>
      </p:sp>
      <p:sp>
        <p:nvSpPr>
          <p:cNvPr id="1996483022" name=""/>
          <p:cNvSpPr txBox="1"/>
          <p:nvPr/>
        </p:nvSpPr>
        <p:spPr bwMode="auto">
          <a:xfrm flipH="0" flipV="0">
            <a:off x="550797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-64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377220286" name=""/>
          <p:cNvSpPr txBox="1"/>
          <p:nvPr/>
        </p:nvSpPr>
        <p:spPr bwMode="auto">
          <a:xfrm flipH="0" flipV="0">
            <a:off x="1119598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-69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70893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9755F56-E4DB-52FD-31E5-FA89F5AD513C}" type="datetime4">
              <a:rPr lang="de-DE"/>
              <a:t>26. März 2025</a:t>
            </a:fld>
            <a:endParaRPr lang="de-DE"/>
          </a:p>
        </p:txBody>
      </p:sp>
      <p:sp>
        <p:nvSpPr>
          <p:cNvPr id="61977244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9329476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2CA56462-1455-6352-B86A-61B7571D4A4A}" type="slidenum">
              <a:rPr lang="de-DE"/>
              <a:t>24</a:t>
            </a:fld>
            <a:endParaRPr lang="de-DE"/>
          </a:p>
        </p:txBody>
      </p:sp>
      <p:sp>
        <p:nvSpPr>
          <p:cNvPr id="61428393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Reasons</a:t>
            </a:r>
            <a:endParaRPr sz="1400" b="1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Reduces Target Bloat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06828" marR="0" lvl="1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Helps avoid exceeding the current 26 Makefile targets</a:t>
            </a:r>
            <a:endParaRPr sz="1400" strike="noStrike" cap="none" spc="0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Simplifies Config Selection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06828" marR="0" lvl="1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Handles over 1024 possible CFLAG combinations</a:t>
            </a:r>
            <a:endParaRPr sz="1400" strike="noStrike" cap="none" spc="0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Improves User Experience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Enhances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usability for AI framework users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26824702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Dialog</a:t>
            </a:r>
            <a:endParaRPr sz="1400" b="1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Create Interactive UIs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06828" marR="0" lvl="1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Build text-based interfaces in shell scripts</a:t>
            </a:r>
            <a:endParaRPr sz="1400" strike="noStrike" cap="none" spc="0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Multiple Input Types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06828" marR="0" lvl="1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Includes menus, checklists, and forms</a:t>
            </a:r>
            <a:endParaRPr sz="1400" strike="noStrike" cap="none" spc="0">
              <a:latin typeface="Arial"/>
              <a:cs typeface="Arial"/>
            </a:endParaRPr>
          </a:p>
          <a:p>
            <a:pPr marL="206777" marR="0" indent="-206777" algn="l" defTabSz="914400">
              <a:lnSpc>
                <a:spcPct val="106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Enhanced UX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66190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Streamlined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and user-friendly command-line interface</a:t>
            </a:r>
            <a:endParaRPr sz="1400"/>
          </a:p>
        </p:txBody>
      </p:sp>
      <p:sp>
        <p:nvSpPr>
          <p:cNvPr id="1128689295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Build Tools</a:t>
            </a:r>
            <a:endParaRPr sz="2400"/>
          </a:p>
        </p:txBody>
      </p:sp>
      <p:sp>
        <p:nvSpPr>
          <p:cNvPr id="92635025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834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Dialog 1/ 2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8022401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E4C0A2-FFAE-4C22-517D-F4B7E45B902B}" type="datetime4">
              <a:rPr lang="de-DE"/>
              <a:t>26. März 2025</a:t>
            </a:fld>
            <a:endParaRPr lang="de-DE"/>
          </a:p>
        </p:txBody>
      </p:sp>
      <p:sp>
        <p:nvSpPr>
          <p:cNvPr id="141250323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70525927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21F2A612-17B0-EDF5-EE7A-46D92CB8FF1C}" type="slidenum">
              <a:rPr lang="de-DE"/>
              <a:t>25</a:t>
            </a:fld>
            <a:endParaRPr lang="de-DE"/>
          </a:p>
        </p:txBody>
      </p:sp>
      <p:pic>
        <p:nvPicPr>
          <p:cNvPr id="1884613627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9" y="1631155"/>
            <a:ext cx="5469732" cy="3920146"/>
          </a:xfrm>
          <a:prstGeom prst="rect">
            <a:avLst/>
          </a:prstGeom>
        </p:spPr>
      </p:pic>
      <p:sp>
        <p:nvSpPr>
          <p:cNvPr id="1875622221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Build Tools</a:t>
            </a:r>
            <a:endParaRPr sz="2400"/>
          </a:p>
        </p:txBody>
      </p:sp>
      <p:pic>
        <p:nvPicPr>
          <p:cNvPr id="1986277619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7826397" y="1631155"/>
            <a:ext cx="2229598" cy="4569618"/>
          </a:xfrm>
          <a:prstGeom prst="rect">
            <a:avLst/>
          </a:prstGeom>
        </p:spPr>
      </p:pic>
      <p:sp>
        <p:nvSpPr>
          <p:cNvPr id="15535284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82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Dialog 2/ 2</a:t>
            </a:r>
            <a:endParaRPr sz="1600"/>
          </a:p>
        </p:txBody>
      </p:sp>
      <p:sp>
        <p:nvSpPr>
          <p:cNvPr id="151647894" name=""/>
          <p:cNvSpPr txBox="1"/>
          <p:nvPr/>
        </p:nvSpPr>
        <p:spPr bwMode="auto">
          <a:xfrm flipH="0" flipV="0">
            <a:off x="518319" y="5682254"/>
            <a:ext cx="3935795" cy="518519"/>
          </a:xfrm>
          <a:prstGeom prst="rect">
            <a:avLst/>
          </a:prstGeom>
          <a:noFill/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marL="239821" marR="0" indent="-239821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Implemented flowchart logic in a Bash script</a:t>
            </a:r>
            <a:endParaRPr sz="14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Integrated the script into a Makefile target</a:t>
            </a:r>
            <a:endParaRPr sz="1400" strike="noStrike" cap="none" spc="0"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3220395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4" y="3158456"/>
            <a:ext cx="11165659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SIMD</a:t>
            </a:r>
            <a:endParaRPr sz="4000" b="1"/>
          </a:p>
        </p:txBody>
      </p:sp>
      <p:sp>
        <p:nvSpPr>
          <p:cNvPr id="4976972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94258F4C-1759-5B91-6912-697A302F2F1D}" type="datetime4">
              <a:rPr lang="de-DE"/>
              <a:t>26. März 2025</a:t>
            </a:fld>
            <a:endParaRPr lang="de-DE"/>
          </a:p>
        </p:txBody>
      </p:sp>
      <p:sp>
        <p:nvSpPr>
          <p:cNvPr id="142501949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99144164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C450C67-AA60-5BD9-6160-63638D98B31C}" type="slidenum">
              <a:rPr lang="de-DE"/>
              <a:t>26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9390633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FA26F27-A360-3996-D8C1-E9F31F650AA8}" type="datetime4">
              <a:rPr lang="de-DE"/>
              <a:t>26. März 2025</a:t>
            </a:fld>
            <a:endParaRPr lang="de-DE"/>
          </a:p>
        </p:txBody>
      </p:sp>
      <p:sp>
        <p:nvSpPr>
          <p:cNvPr id="95074988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0679884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48AC50-58F5-7F65-3B24-EA8E97EFD8E0}" type="slidenum">
              <a:rPr lang="de-DE"/>
              <a:t>27</a:t>
            </a:fld>
            <a:endParaRPr lang="de-DE"/>
          </a:p>
        </p:txBody>
      </p:sp>
      <p:sp>
        <p:nvSpPr>
          <p:cNvPr id="1650349331" name="Textplatzhalter 8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Parallel Processing</a:t>
            </a:r>
            <a:endParaRPr sz="1400" b="1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Enables a single instruction to operate on multiple data elements at once, boosting computational efficiency</a:t>
            </a:r>
            <a:endParaRPr sz="1400" strike="noStrike" cap="none" spc="0">
              <a:latin typeface="Arial"/>
              <a:ea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400" strike="noStrike" cap="none" spc="0">
              <a:latin typeface="Arial"/>
              <a:cs typeface="Arial"/>
            </a:endParaRPr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Vectorization</a:t>
            </a:r>
            <a:endParaRPr sz="1400" b="1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Utilizes vector registers, which can hold several data values, to perform simultaneous operations on them in parallel</a:t>
            </a:r>
            <a:endParaRPr sz="1400" strike="noStrike" cap="none" spc="0">
              <a:latin typeface="Arial"/>
              <a:ea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endParaRPr sz="1400" strike="noStrike" cap="none" spc="0">
              <a:latin typeface="Arial"/>
              <a:cs typeface="Arial"/>
            </a:endParaRPr>
          </a:p>
          <a:p>
            <a:pPr>
              <a:defRPr/>
            </a:pPr>
            <a:r>
              <a:rPr sz="14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Broad CPU Support</a:t>
            </a:r>
            <a:endParaRPr sz="1400" b="1" i="0" u="none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Different processors have their own SIMD extensions</a:t>
            </a:r>
            <a:endParaRPr sz="1400" strike="noStrike" cap="none" spc="0"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AMD: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SSE and AVX2</a:t>
            </a:r>
            <a:endParaRPr sz="1400" strike="noStrike" cap="none" spc="0"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Arm: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Neon</a:t>
            </a:r>
            <a:endParaRPr sz="1400" strike="noStrike" cap="none" spc="0">
              <a:latin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Intel: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SSE, AVX2, and AVX-512</a:t>
            </a:r>
            <a:endParaRPr sz="1400">
              <a:latin typeface="Arial"/>
              <a:cs typeface="Arial"/>
            </a:endParaRPr>
          </a:p>
        </p:txBody>
      </p:sp>
      <p:sp>
        <p:nvSpPr>
          <p:cNvPr id="912957775" name="Titel 1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824" cy="329544"/>
          </a:xfrm>
        </p:spPr>
        <p:txBody>
          <a:bodyPr/>
          <a:lstStyle/>
          <a:p>
            <a:pPr>
              <a:defRPr/>
            </a:pPr>
            <a:r>
              <a:rPr lang="de-DE"/>
              <a:t>SIMD</a:t>
            </a:r>
            <a:endParaRPr/>
          </a:p>
        </p:txBody>
      </p:sp>
      <p:sp>
        <p:nvSpPr>
          <p:cNvPr id="1519730394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68864" cy="268583"/>
          </a:xfrm>
        </p:spPr>
        <p:txBody>
          <a:bodyPr/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/>
            </a:pP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S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ingle 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nstruction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ultiple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D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ata</a:t>
            </a:r>
            <a:endParaRPr lang="de-DE" sz="1600" b="0" i="0" u="none" strike="noStrike" cap="none" spc="0">
              <a:solidFill>
                <a:srgbClr val="041E42"/>
              </a:solidFill>
              <a:latin typeface="Arial"/>
              <a:cs typeface="Arial"/>
            </a:endParaRPr>
          </a:p>
        </p:txBody>
      </p:sp>
      <p:pic>
        <p:nvPicPr>
          <p:cNvPr id="1531756513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721137" y="1631153"/>
            <a:ext cx="4440115" cy="456961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795260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9E7BB9C-B658-31DB-1E14-EFB6B79D298B}" type="datetime4">
              <a:rPr lang="de-DE"/>
              <a:t>26. März 2025</a:t>
            </a:fld>
            <a:endParaRPr lang="de-DE"/>
          </a:p>
        </p:txBody>
      </p:sp>
      <p:sp>
        <p:nvSpPr>
          <p:cNvPr id="10399755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0489903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5A0C7BC-ECBA-64BF-5EA0-7B12F6C9BB0F}" type="slidenum">
              <a:rPr lang="de-DE"/>
              <a:t>28</a:t>
            </a:fld>
            <a:endParaRPr lang="de-DE"/>
          </a:p>
        </p:txBody>
      </p:sp>
      <p:sp>
        <p:nvSpPr>
          <p:cNvPr id="1564482782" name="Textplatzhalter 8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300" b="1"/>
              <a:t>Overview</a:t>
            </a:r>
            <a:endParaRPr sz="1300"/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SIMD unit for Arm processors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Introduced in ARMv7 (currently available in ARMv9)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Optimizes data manipulation using 32x128-bit vector 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register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Functions are available in C/ C++ via arm_neon.h</a:t>
            </a:r>
            <a:endParaRPr sz="1300"/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endParaRPr sz="1300"/>
          </a:p>
          <a:p>
            <a:pPr>
              <a:defRPr/>
            </a:pPr>
            <a:r>
              <a:rPr sz="1300" b="1"/>
              <a:t>Useful Features</a:t>
            </a:r>
            <a:endParaRPr sz="1300" b="1"/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Supports various data types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Handles unaligned data, but decreses performance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Includes vaddv (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ector 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Add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Across 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V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ector), enabling horizontal addition across vector element - ideal for operations like </a:t>
            </a: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conv2d()</a:t>
            </a:r>
            <a:endParaRPr sz="13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b="1"/>
          </a:p>
          <a:p>
            <a:pPr>
              <a:defRPr/>
            </a:pPr>
            <a:endParaRPr/>
          </a:p>
        </p:txBody>
      </p:sp>
      <p:sp>
        <p:nvSpPr>
          <p:cNvPr id="1169979538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/>
          </a:p>
        </p:txBody>
      </p:sp>
      <p:sp>
        <p:nvSpPr>
          <p:cNvPr id="96749762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744" cy="268583"/>
          </a:xfrm>
        </p:spPr>
        <p:txBody>
          <a:bodyPr/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Neon</a:t>
            </a:r>
            <a:endParaRPr lang="de-DE" sz="1600" b="0" i="0" u="none" strike="noStrike" cap="none" spc="0">
              <a:solidFill>
                <a:srgbClr val="041E42"/>
              </a:solidFill>
              <a:latin typeface="Arial"/>
              <a:cs typeface="Arial"/>
            </a:endParaRPr>
          </a:p>
        </p:txBody>
      </p:sp>
      <p:sp>
        <p:nvSpPr>
          <p:cNvPr id="1675873014" name="Textplatzhalter 6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095999" y="1631155"/>
            <a:ext cx="5469732" cy="1723760"/>
          </a:xfrm>
        </p:spPr>
        <p:txBody>
          <a:bodyPr/>
          <a:lstStyle/>
          <a:p>
            <a:pPr marL="0" marR="0" indent="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/>
            </a:pPr>
            <a:r>
              <a:rPr lang="de-DE" sz="13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Benefits</a:t>
            </a:r>
            <a:endParaRPr/>
          </a:p>
          <a:p>
            <a:pPr marL="261850" marR="0" indent="-26185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Provides direct access to Neon instructions, eliminating the need for assembly code</a:t>
            </a:r>
            <a:endParaRPr lang="de-DE" sz="13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50" marR="0" indent="-261850" algn="l" defTabSz="914400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3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Simplifies migration between processors (AArch32 to AArch64)</a:t>
            </a:r>
            <a:endParaRPr lang="de-DE" sz="13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119813222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095999" y="3704166"/>
            <a:ext cx="5412572" cy="20607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23785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4720C59-0B52-ACE1-9E6F-92456F4CE2F1}" type="datetime4">
              <a:rPr lang="de-DE"/>
              <a:t>26. März 2025</a:t>
            </a:fld>
            <a:endParaRPr lang="de-DE"/>
          </a:p>
        </p:txBody>
      </p:sp>
      <p:sp>
        <p:nvSpPr>
          <p:cNvPr id="212864221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65787106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3E48290C-5809-D00F-A7E8-6539B87B726A}" type="slidenum">
              <a:rPr lang="de-DE"/>
              <a:t>29</a:t>
            </a:fld>
            <a:endParaRPr lang="de-DE"/>
          </a:p>
        </p:txBody>
      </p:sp>
      <p:pic>
        <p:nvPicPr>
          <p:cNvPr id="1706196072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428475841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014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205668039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6640470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5410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Neon Benchmarks</a:t>
            </a:r>
            <a:endParaRPr sz="1600"/>
          </a:p>
        </p:txBody>
      </p:sp>
      <p:sp>
        <p:nvSpPr>
          <p:cNvPr id="1657775348" name=""/>
          <p:cNvSpPr txBox="1"/>
          <p:nvPr/>
        </p:nvSpPr>
        <p:spPr bwMode="auto">
          <a:xfrm flipH="0" flipV="0">
            <a:off x="5578602" y="3306899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-5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229119657" name=""/>
          <p:cNvSpPr txBox="1"/>
          <p:nvPr/>
        </p:nvSpPr>
        <p:spPr bwMode="auto">
          <a:xfrm flipH="0" flipV="0">
            <a:off x="11266943" y="3306899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-7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204086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1D2E66E-F75A-1C9B-A9A1-7AF6AF159FFE}" type="datetime4">
              <a:rPr lang="de-DE"/>
              <a:t>26. März 2025</a:t>
            </a:fld>
            <a:endParaRPr lang="de-DE"/>
          </a:p>
        </p:txBody>
      </p:sp>
      <p:sp>
        <p:nvSpPr>
          <p:cNvPr id="172124839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6010392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B1D56264-F7E8-28D3-59BE-8131D80F477B}" type="slidenum">
              <a:rPr lang="de-DE"/>
              <a:t>3</a:t>
            </a:fld>
            <a:endParaRPr lang="de-DE"/>
          </a:p>
        </p:txBody>
      </p:sp>
      <p:sp>
        <p:nvSpPr>
          <p:cNvPr id="699103243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16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Goal</a:t>
            </a:r>
            <a:endParaRPr sz="160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Create a unified AI framework optimized for both CPUs and GPUs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Evaluate the impact of various optimizations on performance across different hardware systems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Develop a real-world machine learning model to demonstrate the framework's effectiveness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944941385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Research Questions</a:t>
            </a:r>
            <a:endParaRPr sz="160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How do CPU and GPU architectures compare in AI performance?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What optimizations most improve performance for different problem sizes?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What are the hardware limits for performance improvements?</a:t>
            </a:r>
            <a:endParaRPr strike="noStrike" cap="none" spc="0">
              <a:latin typeface="Arial"/>
              <a:cs typeface="Arial"/>
            </a:endParaRPr>
          </a:p>
        </p:txBody>
      </p:sp>
      <p:sp>
        <p:nvSpPr>
          <p:cNvPr id="656414247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Objective</a:t>
            </a:r>
            <a:endParaRPr/>
          </a:p>
        </p:txBody>
      </p:sp>
      <p:sp>
        <p:nvSpPr>
          <p:cNvPr id="74669814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88220404" name=""/>
          <p:cNvSpPr txBox="1"/>
          <p:nvPr/>
        </p:nvSpPr>
        <p:spPr bwMode="auto">
          <a:xfrm flipH="0" flipV="0">
            <a:off x="6095998" y="5089525"/>
            <a:ext cx="5502557" cy="1365102"/>
          </a:xfrm>
          <a:prstGeom prst="rect">
            <a:avLst/>
          </a:prstGeom>
          <a:solidFill>
            <a:schemeClr val="accent5">
              <a:alpha val="49999"/>
            </a:schemeClr>
          </a:solidFill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Power Consumption</a:t>
            </a:r>
            <a:endParaRPr lang="de-DE" sz="12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 sz="12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847" marR="0" indent="-261847" algn="l">
              <a:lnSpc>
                <a:spcPct val="110000"/>
              </a:lnSpc>
              <a:spcBef>
                <a:spcPts val="0"/>
              </a:spcBef>
              <a:spcAft>
                <a:spcPts val="1196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Manually measured with powermetrics</a:t>
            </a:r>
            <a:endParaRPr sz="1200" b="0" i="0" u="none" strike="noStrike" cap="none" spc="0">
              <a:solidFill>
                <a:schemeClr val="accent5"/>
              </a:solidFill>
              <a:latin typeface="Times New Roman"/>
              <a:cs typeface="Times New Roman"/>
            </a:endParaRPr>
          </a:p>
          <a:p>
            <a:pPr marL="261847" marR="0" indent="-261847" algn="l">
              <a:lnSpc>
                <a:spcPct val="110000"/>
              </a:lnSpc>
              <a:spcBef>
                <a:spcPts val="0"/>
              </a:spcBef>
              <a:spcAft>
                <a:spcPts val="1196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Average of more than ten values</a:t>
            </a:r>
            <a:endParaRPr lang="de-DE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61847" marR="0" indent="-261847" algn="l">
              <a:lnSpc>
                <a:spcPct val="110000"/>
              </a:lnSpc>
              <a:spcBef>
                <a:spcPts val="0"/>
              </a:spcBef>
              <a:spcAft>
                <a:spcPts val="1196"/>
              </a:spcAft>
              <a:buClr>
                <a:schemeClr val="tx2"/>
              </a:buClr>
              <a:buFont typeface="Arial"/>
              <a:buChar char="–"/>
              <a:defRPr/>
            </a:pP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35073496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47874199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97046D7C-0372-C8DC-3ED2-CC746A62723C}" type="slidenum">
              <a:rPr lang="de-DE"/>
              <a:t>30</a:t>
            </a:fld>
            <a:endParaRPr lang="de-DE"/>
          </a:p>
        </p:txBody>
      </p:sp>
      <p:sp>
        <p:nvSpPr>
          <p:cNvPr id="165133649" name="Textplatzhalter 8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200" b="1"/>
              <a:t>Overview</a:t>
            </a:r>
            <a:endParaRPr sz="1200"/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Reverse engineering of the </a:t>
            </a: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AMX (Apple Matrix Extension)</a:t>
            </a: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 chip for Apple's ARM-based Silicon (M1, M2, etc.)</a:t>
            </a:r>
            <a:r>
              <a:rPr sz="1200"/>
              <a:t> </a:t>
            </a:r>
            <a:endParaRPr sz="12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AMX Registers</a:t>
            </a:r>
            <a:endParaRPr sz="12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X (or Y) Registers</a:t>
            </a:r>
            <a:endParaRPr sz="12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06194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4 source registers for computations</a:t>
            </a:r>
            <a:endParaRPr sz="12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06194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Containing 64 floating-point values in total</a:t>
            </a:r>
            <a:endParaRPr sz="12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Z Registers</a:t>
            </a:r>
            <a:endParaRPr sz="12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06194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Serves as the accumulator or output registers</a:t>
            </a:r>
            <a:endParaRPr sz="12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106194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Holds a 64x64 floating-point matrix</a:t>
            </a:r>
            <a:endParaRPr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sz="1200" b="1"/>
              <a:t>Implementation</a:t>
            </a:r>
            <a:endParaRPr sz="1200" b="1"/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matmul_simd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(mt_arg *mt)</a:t>
            </a:r>
            <a:endParaRPr sz="12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conv2d_simd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(mt_arg *mt)</a:t>
            </a:r>
            <a:endParaRPr sz="13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079328252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/>
          </a:p>
        </p:txBody>
      </p:sp>
      <p:sp>
        <p:nvSpPr>
          <p:cNvPr id="874936247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5824" cy="268583"/>
          </a:xfrm>
        </p:spPr>
        <p:txBody>
          <a:bodyPr/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Font typeface="Arial"/>
              <a:buNone/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AMX</a:t>
            </a:r>
            <a:endParaRPr lang="de-DE" sz="1600" b="0" i="0" u="none" strike="noStrike" cap="none" spc="0">
              <a:solidFill>
                <a:srgbClr val="041E42"/>
              </a:solidFill>
              <a:latin typeface="Arial"/>
              <a:cs typeface="Arial"/>
            </a:endParaRPr>
          </a:p>
        </p:txBody>
      </p:sp>
      <p:sp>
        <p:nvSpPr>
          <p:cNvPr id="527354624" name="Textplatzhalter 6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095998" y="1631153"/>
            <a:ext cx="5469732" cy="3154296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 marL="0" marR="0" indent="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Font typeface="Arial"/>
              <a:buNone/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AMX Instructions</a:t>
            </a:r>
            <a:endParaRPr sz="12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49" marR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Defined in aarch64.h</a:t>
            </a:r>
            <a:endParaRPr sz="12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Implemented as macros for assembly instructions</a:t>
            </a:r>
            <a:endParaRPr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Utilize bitmasks (bm) to define instruction behavior</a:t>
            </a:r>
            <a:endParaRPr sz="12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49" marR="0" lvl="0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Key instructions</a:t>
            </a:r>
            <a:endParaRPr sz="12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2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AMX_SET</a:t>
            </a:r>
            <a:r>
              <a:rPr sz="1200" b="0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()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and </a:t>
            </a: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AMX_CLR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()</a:t>
            </a: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AMX_LDX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(bm)</a:t>
            </a:r>
            <a:r>
              <a:rPr lang="de-DE" sz="12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or </a:t>
            </a: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AMX_LDY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(bm)</a:t>
            </a: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AMX_STZ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(bm)</a:t>
            </a:r>
            <a:endParaRPr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661899" marR="0" lvl="1" indent="-261849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1" i="0" u="none" strike="noStrike" cap="none" spc="0">
                <a:solidFill>
                  <a:srgbClr val="990000"/>
                </a:solidFill>
                <a:latin typeface="Arial"/>
                <a:ea typeface="Arial"/>
                <a:cs typeface="Arial"/>
              </a:rPr>
              <a:t>AMX_FMA32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(bm)</a:t>
            </a:r>
            <a:endParaRPr sz="1200" b="0" i="0" u="none">
              <a:solidFill>
                <a:srgbClr val="333333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203731516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112EA20-0420-E2C5-58E2-8A5F1D604690}" type="datetime4">
              <a:rPr lang="de-DE"/>
              <a:t>26. März 2025</a:t>
            </a:fld>
            <a:endParaRPr/>
          </a:p>
        </p:txBody>
      </p:sp>
      <p:pic>
        <p:nvPicPr>
          <p:cNvPr id="182735288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9898916" y="5135285"/>
            <a:ext cx="1666814" cy="12735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370274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38E439-012D-F3EE-666F-6A5076563160}" type="datetime4">
              <a:rPr lang="de-DE"/>
              <a:t>26. März 2025</a:t>
            </a:fld>
            <a:endParaRPr lang="de-DE"/>
          </a:p>
        </p:txBody>
      </p:sp>
      <p:sp>
        <p:nvSpPr>
          <p:cNvPr id="77658903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6043747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334FF9E6-2378-ACE4-105E-18A4F6BE06BC}" type="slidenum">
              <a:rPr lang="de-DE"/>
              <a:t>31</a:t>
            </a:fld>
            <a:endParaRPr lang="de-DE"/>
          </a:p>
        </p:txBody>
      </p:sp>
      <p:pic>
        <p:nvPicPr>
          <p:cNvPr id="40030943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2139976374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014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70295049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8" y="2275044"/>
            <a:ext cx="5469732" cy="3281839"/>
          </a:xfrm>
          <a:prstGeom prst="rect">
            <a:avLst/>
          </a:prstGeom>
        </p:spPr>
      </p:pic>
      <p:sp>
        <p:nvSpPr>
          <p:cNvPr id="168143720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5626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AMX Benchmarks</a:t>
            </a:r>
            <a:endParaRPr sz="1600"/>
          </a:p>
        </p:txBody>
      </p:sp>
      <p:sp>
        <p:nvSpPr>
          <p:cNvPr id="305330443" name=""/>
          <p:cNvSpPr txBox="1"/>
          <p:nvPr/>
        </p:nvSpPr>
        <p:spPr bwMode="auto">
          <a:xfrm flipH="0" flipV="0">
            <a:off x="5546730" y="3306899"/>
            <a:ext cx="441317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7</a:t>
            </a:r>
            <a:r>
              <a:rPr sz="1000" b="0">
                <a:solidFill>
                  <a:srgbClr val="FF000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71780569" name=""/>
          <p:cNvSpPr txBox="1"/>
          <p:nvPr/>
        </p:nvSpPr>
        <p:spPr bwMode="auto">
          <a:xfrm flipH="0" flipV="0">
            <a:off x="11266943" y="3306899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8006068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D0CC909-CDE6-5493-A676-55953D27FED2}" type="datetime4">
              <a:rPr lang="de-DE"/>
              <a:t>26. März 2025</a:t>
            </a:fld>
            <a:endParaRPr lang="de-DE"/>
          </a:p>
        </p:txBody>
      </p:sp>
      <p:sp>
        <p:nvSpPr>
          <p:cNvPr id="100184554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7470948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64C92A3-72A8-BF96-5F6E-79B4AA9E1C5A}" type="slidenum">
              <a:rPr lang="de-DE"/>
              <a:t>32</a:t>
            </a:fld>
            <a:endParaRPr lang="de-DE"/>
          </a:p>
        </p:txBody>
      </p:sp>
      <p:sp>
        <p:nvSpPr>
          <p:cNvPr id="1499924488" name="Textplatzhalter 8"/>
          <p:cNvSpPr>
            <a:spLocks noGrp="1"/>
          </p:cNvSpPr>
          <p:nvPr>
            <p:ph type="body" sz="quarter" idx="13"/>
          </p:nvPr>
        </p:nvSpPr>
        <p:spPr bwMode="auto">
          <a:xfrm flipH="0" flipV="0">
            <a:off x="518317" y="1631153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lvl="0" algn="l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Challenges</a:t>
            </a:r>
            <a:endParaRPr sz="1400" b="1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39822" marR="0" lvl="0" indent="-239822" algn="l" defTabSz="914400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Relying on a personal GitHub repository</a:t>
            </a:r>
            <a:endParaRPr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39822" marR="0" lvl="0" indent="-239822" algn="l" defTabSz="914400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Lack of Documentation:</a:t>
            </a:r>
            <a:endParaRPr sz="1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39872" marR="0" lvl="1" indent="-239822" algn="l" defTabSz="914400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Difficult Implementation</a:t>
            </a:r>
            <a:endParaRPr sz="1400" b="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39872" marR="0" lvl="1" indent="-239822" algn="l" defTabSz="914400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Difficult Troubleshooting</a:t>
            </a:r>
            <a:endParaRPr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39822" marR="0" lvl="0" indent="-239822" algn="l" defTabSz="914400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Limited amount of supported data types</a:t>
            </a:r>
            <a:endParaRPr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39822" marR="0" lvl="0" indent="-239822" algn="l" defTabSz="914400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Limited instruction</a:t>
            </a: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set</a:t>
            </a:r>
            <a:endParaRPr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marL="239822" marR="0" lvl="0" indent="-239822" algn="l" defTabSz="914400">
              <a:lnSpc>
                <a:spcPct val="109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Optimized for specific workloads</a:t>
            </a:r>
            <a:endParaRPr lang="de-DE" sz="14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295370217" name="Titel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Arm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/>
          </a:p>
        </p:txBody>
      </p:sp>
      <p:sp>
        <p:nvSpPr>
          <p:cNvPr id="1452600777" name="Textplatzhalter 10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6544" cy="268583"/>
          </a:xfrm>
        </p:spPr>
        <p:txBody>
          <a:bodyPr/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buFont typeface="Arial"/>
              <a:buNone/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AMX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Challenges</a:t>
            </a:r>
            <a:endParaRPr lang="de-DE" sz="1600" b="0" i="0" u="none" strike="noStrike" cap="none" spc="0">
              <a:solidFill>
                <a:srgbClr val="041E42"/>
              </a:solidFill>
              <a:latin typeface="Arial"/>
              <a:cs typeface="Arial"/>
            </a:endParaRPr>
          </a:p>
        </p:txBody>
      </p:sp>
      <p:pic>
        <p:nvPicPr>
          <p:cNvPr id="360756182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7142316" y="1631153"/>
            <a:ext cx="3597757" cy="4569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0853098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5561DFE-26F0-2542-4C96-C1164F86B8A7}" type="datetime4">
              <a:rPr lang="de-DE"/>
              <a:t>26. März 2025</a:t>
            </a:fld>
            <a:endParaRPr lang="de-DE"/>
          </a:p>
        </p:txBody>
      </p:sp>
      <p:sp>
        <p:nvSpPr>
          <p:cNvPr id="8542119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8042038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E3D2F812-6B8F-7E63-906B-9A9DAC52B6B3}" type="slidenum">
              <a:rPr lang="de-DE"/>
              <a:t>33</a:t>
            </a:fld>
            <a:endParaRPr lang="de-DE"/>
          </a:p>
        </p:txBody>
      </p:sp>
      <p:sp>
        <p:nvSpPr>
          <p:cNvPr id="432933331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110000"/>
              </a:lnSpc>
              <a:spcAft>
                <a:spcPts val="1190"/>
              </a:spcAft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SSE (Streaming SIMD Extensions)</a:t>
            </a:r>
            <a:endParaRPr sz="100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128-bit vector processing</a:t>
            </a:r>
            <a:r>
              <a:rPr lang="de-DE" sz="1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Basic SIMD instructions for parallel processing</a:t>
            </a:r>
            <a:endParaRPr sz="1000" strike="noStrike" cap="none" spc="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Broad compatibility</a:t>
            </a:r>
            <a:r>
              <a:rPr lang="de-DE" sz="1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Supported on most CPUs</a:t>
            </a:r>
            <a:endParaRPr sz="1000"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1190"/>
              </a:spcAft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AVX2 (Advanced Vector Extensions 2)</a:t>
            </a:r>
            <a:endParaRPr sz="100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256-bit vectors</a:t>
            </a:r>
            <a:r>
              <a:rPr lang="de-DE" sz="1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Doubles the vector width for better data processing.</a:t>
            </a:r>
            <a:endParaRPr sz="1000" strike="noStrike" cap="none" spc="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Needs breakdown for horizontal addition</a:t>
            </a:r>
            <a:r>
              <a:rPr lang="de-DE" sz="1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Requires splitting vectors into two</a:t>
            </a:r>
            <a:endParaRPr sz="1000" b="0" i="0" u="none">
              <a:solidFill>
                <a:srgbClr val="000000"/>
              </a:solidFill>
              <a:latin typeface="Arial"/>
              <a:cs typeface="Arial"/>
            </a:endParaRPr>
          </a:p>
          <a:p>
            <a:pPr>
              <a:lnSpc>
                <a:spcPct val="110000"/>
              </a:lnSpc>
              <a:spcAft>
                <a:spcPts val="1190"/>
              </a:spcAft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AVX512 (Advanced Vector Extensions 512)</a:t>
            </a:r>
            <a:endParaRPr sz="100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512-bit vectors</a:t>
            </a:r>
            <a:r>
              <a:rPr lang="de-DE" sz="1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Processes larger data sets with greater parallelism</a:t>
            </a:r>
            <a:endParaRPr sz="1000" strike="noStrike" cap="none" spc="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000" b="1" i="0" u="none">
                <a:solidFill>
                  <a:schemeClr val="tx1"/>
                </a:solidFill>
                <a:latin typeface="Arial"/>
                <a:ea typeface="Arial"/>
                <a:cs typeface="Arial"/>
              </a:rPr>
              <a:t>reduce_add</a:t>
            </a:r>
            <a:r>
              <a:rPr lang="de-DE" sz="1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Introduces a new instruction for efficient reduction by addition</a:t>
            </a:r>
            <a:endParaRPr lang="de-DE" sz="10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Supports padding through masks</a:t>
            </a:r>
            <a:r>
              <a:rPr lang="de-DE" sz="1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Eliminates the need for fallback sequential code</a:t>
            </a:r>
            <a:endParaRPr sz="1000" b="1" strike="noStrike" cap="none" spc="0"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0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Intel-only</a:t>
            </a:r>
            <a:r>
              <a:rPr lang="de-DE" sz="10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: Primarily supported on Intel CPUs, not available on most AMD processors</a:t>
            </a:r>
            <a:endParaRPr sz="1000" strike="noStrike" cap="none" spc="0">
              <a:latin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defRPr/>
            </a:pPr>
            <a:r>
              <a:rPr lang="de-DE" sz="1000" b="1" i="0" u="none" strike="noStrike" cap="none" spc="0">
                <a:solidFill>
                  <a:srgbClr val="333333"/>
                </a:solidFill>
                <a:latin typeface="Arial"/>
                <a:ea typeface="Arial"/>
                <a:cs typeface="Arial"/>
              </a:rPr>
              <a:t>AVX2</a:t>
            </a:r>
            <a:r>
              <a:rPr lang="de-DE" sz="1000" b="0" i="0" u="none" strike="noStrike" cap="none" spc="0">
                <a:solidFill>
                  <a:srgbClr val="333333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0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(*mt-&gt;c)-&gt;m[</a:t>
            </a:r>
            <a:r>
              <a:rPr lang="de-DE" sz="1000" b="0" i="0" u="none" strike="noStrike" cap="none" spc="0">
                <a:solidFill>
                  <a:srgbClr val="0086B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get_idx</a:t>
            </a:r>
            <a:r>
              <a:rPr lang="de-DE" sz="10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(mt-&gt;i, mt-&gt;j, (*mt-&gt;c)-&gt;y)] = _mm_extract_ps(_mm_hadd_ps(_mm_hadd_ps(_mm_add_ps(_mm256_castps256_ps128(c), _mm256_extractf128_ps(c, </a:t>
            </a:r>
            <a:r>
              <a:rPr lang="de-DE" sz="1000" b="0" i="0" u="none" strike="noStrike" cap="none" spc="0">
                <a:solidFill>
                  <a:srgbClr val="008080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1</a:t>
            </a:r>
            <a:r>
              <a:rPr lang="de-DE" sz="10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)), _mm_setzero_ps()), _mm_setzero_ps()), </a:t>
            </a:r>
            <a:r>
              <a:rPr lang="de-DE" sz="1000" b="0" i="0" u="none" strike="noStrike" cap="none" spc="0">
                <a:solidFill>
                  <a:srgbClr val="008080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0</a:t>
            </a:r>
            <a:r>
              <a:rPr lang="de-DE" sz="10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);</a:t>
            </a:r>
            <a:endParaRPr sz="1000" b="0" i="0" u="none">
              <a:solidFill>
                <a:srgbClr val="333333"/>
              </a:solidFill>
              <a:latin typeface="Arial"/>
              <a:ea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0"/>
              </a:spcAft>
              <a:defRPr/>
            </a:pPr>
            <a:r>
              <a:rPr lang="de-DE" sz="1000" b="1" i="0" u="none" strike="noStrike" cap="none" spc="0">
                <a:solidFill>
                  <a:srgbClr val="333333"/>
                </a:solidFill>
                <a:latin typeface="Arial"/>
                <a:ea typeface="Arial"/>
                <a:cs typeface="Arial"/>
              </a:rPr>
              <a:t>AVX512</a:t>
            </a:r>
            <a:r>
              <a:rPr lang="de-DE" sz="1000" b="0" i="0" u="none" strike="noStrike" cap="none" spc="0">
                <a:solidFill>
                  <a:srgbClr val="333333"/>
                </a:solidFill>
                <a:latin typeface="Arial"/>
                <a:ea typeface="Arial"/>
                <a:cs typeface="Arial"/>
              </a:rPr>
              <a:t>: </a:t>
            </a:r>
            <a:r>
              <a:rPr lang="de-DE" sz="10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(*mt-&gt;c)-&gt;m[</a:t>
            </a:r>
            <a:r>
              <a:rPr lang="de-DE" sz="1000" b="0" i="0" u="none" strike="noStrike" cap="none" spc="0">
                <a:solidFill>
                  <a:srgbClr val="0086B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get_idx</a:t>
            </a:r>
            <a:r>
              <a:rPr lang="de-DE" sz="1000" b="0" i="0" u="none" strike="noStrike" cap="none" spc="0">
                <a:solidFill>
                  <a:srgbClr val="333333"/>
                </a:solidFill>
                <a:highlight>
                  <a:srgbClr val="D3D3D3"/>
                </a:highlight>
                <a:latin typeface="Arial"/>
                <a:ea typeface="Arial"/>
                <a:cs typeface="Arial"/>
              </a:rPr>
              <a:t>(mt-&gt;i, mt-&gt;j, (*mt-&gt;c)-&gt;y)] = _mm512_reduce_add_ps(c);</a:t>
            </a:r>
            <a:endParaRPr sz="1000">
              <a:latin typeface="Arial"/>
              <a:cs typeface="Arial"/>
            </a:endParaRPr>
          </a:p>
        </p:txBody>
      </p:sp>
      <p:sp>
        <p:nvSpPr>
          <p:cNvPr id="191580058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x86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1959141111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 rot="0">
            <a:off x="6656385" y="1631153"/>
            <a:ext cx="4569618" cy="4569618"/>
          </a:xfrm>
          <a:prstGeom prst="rect">
            <a:avLst/>
          </a:prstGeom>
          <a:noFill/>
        </p:spPr>
      </p:pic>
      <p:sp>
        <p:nvSpPr>
          <p:cNvPr id="1514687382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428044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628A9A75-F51D-79B8-4CBF-B4C9F06F2056}" type="datetime4">
              <a:rPr lang="de-DE"/>
              <a:t>26. März 2025</a:t>
            </a:fld>
            <a:endParaRPr lang="de-DE"/>
          </a:p>
        </p:txBody>
      </p:sp>
      <p:sp>
        <p:nvSpPr>
          <p:cNvPr id="47447029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3907625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A1461BF0-7DC6-4750-5E81-EE59FB645C07}" type="slidenum">
              <a:rPr lang="de-DE"/>
              <a:t>34</a:t>
            </a:fld>
            <a:endParaRPr lang="de-DE"/>
          </a:p>
        </p:txBody>
      </p:sp>
      <p:pic>
        <p:nvPicPr>
          <p:cNvPr id="1127184519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32140059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122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x86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1930873163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25347759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6058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SSE Benchmarks</a:t>
            </a:r>
            <a:endParaRPr sz="1600"/>
          </a:p>
        </p:txBody>
      </p:sp>
      <p:sp>
        <p:nvSpPr>
          <p:cNvPr id="668786840" name=""/>
          <p:cNvSpPr txBox="1"/>
          <p:nvPr/>
        </p:nvSpPr>
        <p:spPr bwMode="auto">
          <a:xfrm flipH="0" flipV="0">
            <a:off x="5507975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-39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2145988961" name=""/>
          <p:cNvSpPr txBox="1"/>
          <p:nvPr/>
        </p:nvSpPr>
        <p:spPr bwMode="auto">
          <a:xfrm flipH="0" flipV="0">
            <a:off x="11195982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-57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65346421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88603A4-F397-C3F4-DDE7-174D42037869}" type="datetime4">
              <a:rPr lang="de-DE"/>
              <a:t>26. März 2025</a:t>
            </a:fld>
            <a:endParaRPr lang="de-DE"/>
          </a:p>
        </p:txBody>
      </p:sp>
      <p:sp>
        <p:nvSpPr>
          <p:cNvPr id="125402728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4236071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CD44953A-9FF6-876B-E28B-FBEC05F08944}" type="slidenum">
              <a:rPr lang="de-DE"/>
              <a:t>35</a:t>
            </a:fld>
            <a:endParaRPr lang="de-DE"/>
          </a:p>
        </p:txBody>
      </p:sp>
      <p:pic>
        <p:nvPicPr>
          <p:cNvPr id="1378550516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248500730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122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x86 </a:t>
            </a: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Optimization</a:t>
            </a:r>
            <a:endParaRPr sz="2400"/>
          </a:p>
        </p:txBody>
      </p:sp>
      <p:pic>
        <p:nvPicPr>
          <p:cNvPr id="31959075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74363417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6202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AVX Benchmarks</a:t>
            </a:r>
            <a:endParaRPr sz="1600"/>
          </a:p>
        </p:txBody>
      </p:sp>
      <p:sp>
        <p:nvSpPr>
          <p:cNvPr id="199925139" name=""/>
          <p:cNvSpPr txBox="1"/>
          <p:nvPr/>
        </p:nvSpPr>
        <p:spPr bwMode="auto">
          <a:xfrm flipH="0" flipV="0">
            <a:off x="5507973" y="4018869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-10</a:t>
            </a:r>
            <a:r>
              <a:rPr sz="1000" b="0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930627975" name=""/>
          <p:cNvSpPr txBox="1"/>
          <p:nvPr/>
        </p:nvSpPr>
        <p:spPr bwMode="auto">
          <a:xfrm flipH="0" flipV="0">
            <a:off x="11266943" y="4018869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96246259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399"/>
            <a:ext cx="1115954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Quantization</a:t>
            </a:r>
            <a:endParaRPr sz="4000" b="1"/>
          </a:p>
        </p:txBody>
      </p:sp>
      <p:sp>
        <p:nvSpPr>
          <p:cNvPr id="33702433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0B673DBA-C059-0455-ACF6-76E3A4F74F35}" type="datetime4">
              <a:rPr lang="de-DE"/>
              <a:t>26. März 2025</a:t>
            </a:fld>
            <a:endParaRPr lang="de-DE"/>
          </a:p>
        </p:txBody>
      </p:sp>
      <p:sp>
        <p:nvSpPr>
          <p:cNvPr id="42355121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9014987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3D35387C-86D6-25FB-9894-9E9FEFE0B0EA}" type="slidenum">
              <a:rPr lang="de-DE"/>
              <a:t>36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398965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FE284F70-73A5-C263-7956-8715667AE3AB}" type="datetime4">
              <a:rPr lang="de-DE"/>
              <a:t>26. März 2025</a:t>
            </a:fld>
            <a:endParaRPr lang="de-DE"/>
          </a:p>
        </p:txBody>
      </p:sp>
      <p:sp>
        <p:nvSpPr>
          <p:cNvPr id="8188589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7576566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165D7E0-862B-1250-366C-4D0F04F0C5BC}" type="slidenum">
              <a:rPr lang="de-DE"/>
              <a:t>37</a:t>
            </a:fld>
            <a:endParaRPr lang="de-DE"/>
          </a:p>
        </p:txBody>
      </p:sp>
      <p:sp>
        <p:nvSpPr>
          <p:cNvPr id="1384947380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3"/>
            <a:ext cx="5469732" cy="456961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lang="de-DE" b="1"/>
              <a:t>Date Type Optimization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b="1"/>
              <a:t>Change</a:t>
            </a:r>
            <a:r>
              <a:rPr lang="de-DE"/>
              <a:t>:</a:t>
            </a:r>
            <a:r>
              <a:rPr lang="de-DE" sz="1600"/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int8 for input values and int32 for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intermediate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results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</a:t>
            </a:r>
            <a:r>
              <a: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Achieving higher efficiency with a minimal reduction in accuracy (decreasing by 5% to 8%, resulting in approximately 90% accuracy)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defRPr/>
            </a:pPr>
            <a:endParaRPr lang="de-DE"/>
          </a:p>
          <a:p>
            <a:pPr>
              <a:defRPr/>
            </a:pPr>
            <a:r>
              <a:rPr lang="de-DE" b="1"/>
              <a:t>SIMD Integration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Added mixed data type support in AVX2, AVX-512 and Arm Neon Code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Issue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AMX does not support int8</a:t>
            </a:r>
            <a:endParaRPr lang="de-DE"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Benefits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Process even more elements in parallel, significantly boosting computing speed</a:t>
            </a:r>
            <a:endParaRPr lang="de-DE"/>
          </a:p>
        </p:txBody>
      </p:sp>
      <p:sp>
        <p:nvSpPr>
          <p:cNvPr id="1481218587" name="Textplatzhalter 6"/>
          <p:cNvSpPr>
            <a:spLocks noGrp="1"/>
          </p:cNvSpPr>
          <p:nvPr>
            <p:ph type="body" sz="quarter" idx="14"/>
          </p:nvPr>
        </p:nvSpPr>
        <p:spPr bwMode="auto">
          <a:xfrm flipH="0" flipV="0">
            <a:off x="6206328" y="1631155"/>
            <a:ext cx="5469732" cy="2071687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b="1"/>
              <a:t>Memory Reduction</a:t>
            </a:r>
            <a:endParaRPr/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Change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Model size reduced (~15 %)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Issue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Multithreading memory overhead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61848" marR="0" indent="-261848" algn="l">
              <a:lnSpc>
                <a:spcPct val="109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</a:t>
            </a: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: F</a:t>
            </a:r>
            <a:r>
              <a:rPr/>
              <a:t>rees up memory on resource-limited devices</a:t>
            </a:r>
            <a:endParaRPr/>
          </a:p>
        </p:txBody>
      </p:sp>
      <p:sp>
        <p:nvSpPr>
          <p:cNvPr id="1813606722" name="Titel 5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4942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Quantization</a:t>
            </a:r>
            <a:endParaRPr sz="2400"/>
          </a:p>
        </p:txBody>
      </p:sp>
      <p:sp>
        <p:nvSpPr>
          <p:cNvPr id="81137641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5158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Overview</a:t>
            </a:r>
            <a:endParaRPr/>
          </a:p>
        </p:txBody>
      </p:sp>
      <p:graphicFrame>
        <p:nvGraphicFramePr>
          <p:cNvPr id="722559023" name=""/>
          <p:cNvGraphicFramePr>
            <a:graphicFrameLocks xmlns:a="http://schemas.openxmlformats.org/drawingml/2006/main"/>
          </p:cNvGraphicFramePr>
          <p:nvPr/>
        </p:nvGraphicFramePr>
        <p:xfrm>
          <a:off x="6451257" y="3816803"/>
          <a:ext cx="4211021" cy="1109979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1634606"/>
                <a:gridCol w="2563715"/>
              </a:tblGrid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sz="1400">
                          <a:solidFill>
                            <a:schemeClr val="bg1"/>
                          </a:solidFill>
                        </a:rPr>
                        <a:t>Benchmark</a:t>
                      </a:r>
                      <a:endParaRPr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sz="1400">
                          <a:solidFill>
                            <a:schemeClr val="bg1"/>
                          </a:solidFill>
                        </a:rPr>
                        <a:t>Bytes</a:t>
                      </a:r>
                      <a:endParaRPr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sz="1400"/>
                        <a:t>NO_SIMD</a:t>
                      </a:r>
                      <a:endParaRPr sz="1400"/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2,409,961 </a:t>
                      </a:r>
                      <a:endParaRPr sz="1400"/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>
                        <a:defRPr/>
                      </a:pPr>
                      <a:r>
                        <a:rPr sz="1400"/>
                        <a:t>NO_SIMD_INT</a:t>
                      </a:r>
                      <a:endParaRPr sz="1400"/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algn="ctr"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</a:rPr>
                        <a:t>2,050,771</a:t>
                      </a:r>
                      <a:endParaRPr sz="1400"/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891818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1A3E111-9ECC-C5F6-DC34-551C40B89C48}" type="datetime4">
              <a:rPr lang="de-DE"/>
              <a:t>26. März 2025</a:t>
            </a:fld>
            <a:endParaRPr lang="de-DE"/>
          </a:p>
        </p:txBody>
      </p:sp>
      <p:sp>
        <p:nvSpPr>
          <p:cNvPr id="108084879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318513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7" y="6634662"/>
            <a:ext cx="193960" cy="123111"/>
          </a:xfrm>
        </p:spPr>
        <p:txBody>
          <a:bodyPr/>
          <a:lstStyle/>
          <a:p>
            <a:pPr>
              <a:defRPr/>
            </a:pPr>
            <a:fld id="{2249631F-81F3-F6BC-9C2F-C75FE29622C5}" type="slidenum">
              <a:rPr lang="de-DE"/>
              <a:t>38</a:t>
            </a:fld>
            <a:endParaRPr lang="de-DE"/>
          </a:p>
        </p:txBody>
      </p:sp>
      <p:pic>
        <p:nvPicPr>
          <p:cNvPr id="1629328851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066615538" name="Titel 8"/>
          <p:cNvSpPr>
            <a:spLocks noGrp="1"/>
          </p:cNvSpPr>
          <p:nvPr>
            <p:ph type="title"/>
          </p:nvPr>
        </p:nvSpPr>
        <p:spPr bwMode="auto">
          <a:xfrm>
            <a:off x="518314" y="301185"/>
            <a:ext cx="6851581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Quantization</a:t>
            </a:r>
            <a:endParaRPr sz="2400"/>
          </a:p>
        </p:txBody>
      </p:sp>
      <p:pic>
        <p:nvPicPr>
          <p:cNvPr id="1546106877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61549550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3" y="687594"/>
            <a:ext cx="6866341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  <p:sp>
        <p:nvSpPr>
          <p:cNvPr id="1312715566" name=""/>
          <p:cNvSpPr txBox="1"/>
          <p:nvPr/>
        </p:nvSpPr>
        <p:spPr bwMode="auto">
          <a:xfrm flipH="0" flipV="0">
            <a:off x="5469159" y="4656884"/>
            <a:ext cx="518891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C000"/>
                </a:solidFill>
                <a:latin typeface="Arial"/>
                <a:ea typeface="Arial"/>
                <a:cs typeface="Arial"/>
              </a:rPr>
              <a:t>+</a:t>
            </a:r>
            <a:r>
              <a:rPr sz="1000" b="0">
                <a:solidFill>
                  <a:srgbClr val="FFC000"/>
                </a:solidFill>
                <a:latin typeface="Arial"/>
                <a:ea typeface="Arial"/>
                <a:cs typeface="Arial"/>
              </a:rPr>
              <a:t>/-0%</a:t>
            </a:r>
            <a:endParaRPr sz="1000" b="0">
              <a:solidFill>
                <a:srgbClr val="FFC000"/>
              </a:solidFill>
              <a:latin typeface="Arial"/>
              <a:cs typeface="Arial"/>
            </a:endParaRPr>
          </a:p>
        </p:txBody>
      </p:sp>
      <p:sp>
        <p:nvSpPr>
          <p:cNvPr id="1582194625" name=""/>
          <p:cNvSpPr txBox="1"/>
          <p:nvPr/>
        </p:nvSpPr>
        <p:spPr bwMode="auto">
          <a:xfrm flipH="0" flipV="0">
            <a:off x="11266943" y="4656884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72969698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219"/>
            <a:ext cx="1115918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Other Optimizations</a:t>
            </a:r>
            <a:endParaRPr sz="4000" b="1"/>
          </a:p>
        </p:txBody>
      </p:sp>
      <p:sp>
        <p:nvSpPr>
          <p:cNvPr id="20958676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1CAF3572-111E-8C2B-48D5-C7009FAC995F}" type="datetime4">
              <a:rPr lang="de-DE"/>
              <a:t>26. März 2025</a:t>
            </a:fld>
            <a:endParaRPr lang="de-DE"/>
          </a:p>
        </p:txBody>
      </p:sp>
      <p:sp>
        <p:nvSpPr>
          <p:cNvPr id="162058292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4389549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D61135EE-0FEF-001C-BE33-01D062911C5C}" type="slidenum">
              <a:rPr lang="de-DE"/>
              <a:t>39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214021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E294DF74-1961-04BF-AE21-FE76DD503880}" type="datetime4">
              <a:rPr lang="de-DE"/>
              <a:t>26. März 2025</a:t>
            </a:fld>
            <a:endParaRPr lang="de-DE"/>
          </a:p>
        </p:txBody>
      </p:sp>
      <p:sp>
        <p:nvSpPr>
          <p:cNvPr id="122750790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3194839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526F5BA-90C0-12DD-3DF2-BDBF847E762E}" type="slidenum">
              <a:rPr lang="de-DE"/>
              <a:t>4</a:t>
            </a:fld>
            <a:endParaRPr lang="de-DE"/>
          </a:p>
        </p:txBody>
      </p:sp>
      <p:sp>
        <p:nvSpPr>
          <p:cNvPr id="1985524116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5"/>
            <a:ext cx="11157744" cy="4569618"/>
          </a:xfrm>
        </p:spPr>
        <p:txBody>
          <a:bodyPr/>
          <a:lstStyle/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Methodology</a:t>
            </a:r>
            <a:endParaRPr sz="1600" b="1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Test on diverse hardware: NVIDIA GPUs, AMD/ Intel CPUs, and Apple Silicon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Perform benchmarks with 12 runs, discarding the first two</a:t>
            </a:r>
            <a:endParaRPr sz="1600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Use synthetic datasets (XL/ XXL) to evaluate optimization under different loads</a:t>
            </a:r>
            <a:endParaRPr sz="1600" b="1" strike="noStrike" cap="none" spc="0">
              <a:latin typeface="Arial"/>
              <a:cs typeface="Arial"/>
            </a:endParaRPr>
          </a:p>
          <a:p>
            <a:pPr marL="261850" marR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Analyze memory usage and power consumption during benchmark tests</a:t>
            </a:r>
            <a:endParaRPr sz="1600" b="1">
              <a:latin typeface="Arial"/>
              <a:cs typeface="Arial"/>
            </a:endParaRPr>
          </a:p>
          <a:p>
            <a:pPr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Hardware</a:t>
            </a:r>
            <a:endParaRPr sz="1600" b="1">
              <a:latin typeface="Arial"/>
              <a:cs typeface="Arial"/>
            </a:endParaRPr>
          </a:p>
        </p:txBody>
      </p:sp>
      <p:sp>
        <p:nvSpPr>
          <p:cNvPr id="1350512583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Benchmarking Setup</a:t>
            </a:r>
            <a:endParaRPr/>
          </a:p>
        </p:txBody>
      </p:sp>
      <p:sp>
        <p:nvSpPr>
          <p:cNvPr id="147044375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graphicFrame>
        <p:nvGraphicFramePr>
          <p:cNvPr id="808120201" name="Inhaltsplatzhalter 7"/>
          <p:cNvGraphicFramePr>
            <a:graphicFrameLocks xmlns:a="http://schemas.openxmlformats.org/drawingml/2006/main"/>
          </p:cNvGraphicFramePr>
          <p:nvPr/>
        </p:nvGraphicFramePr>
        <p:xfrm>
          <a:off x="518318" y="4258128"/>
          <a:ext cx="10257325" cy="1861610"/>
        </p:xfrm>
        <a:graphic>
          <a:graphicData uri="http://schemas.openxmlformats.org/drawingml/2006/table">
            <a:tbl>
              <a:tblPr firstRow="0" firstCol="0" lastRow="0" lastCol="0" bandRow="1" bandCol="0">
                <a:tableStyleId>{5C22544A-7EE6-4342-B048-85BDC9FD1C3A}</a:tableStyleId>
              </a:tblPr>
              <a:tblGrid>
                <a:gridCol w="2340000"/>
                <a:gridCol w="1350000"/>
                <a:gridCol w="1170000"/>
                <a:gridCol w="1800000"/>
                <a:gridCol w="1197578"/>
              </a:tblGrid>
              <a:tr h="298675"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400" b="1">
                          <a:solidFill>
                            <a:schemeClr val="bg1"/>
                          </a:solidFill>
                          <a:latin typeface="Arial"/>
                        </a:rPr>
                        <a:t>CPU</a:t>
                      </a:r>
                      <a:endParaRPr/>
                    </a:p>
                  </a:txBody>
                  <a:tcPr marL="108000" marR="108000" marT="36000" marB="36000" anchor="ctr">
                    <a:lnR w="6349" algn="ctr">
                      <a:solidFill>
                        <a:schemeClr val="bg1"/>
                      </a:solidFill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400" b="1">
                          <a:solidFill>
                            <a:schemeClr val="bg1"/>
                          </a:solidFill>
                          <a:latin typeface="Arial"/>
                        </a:rPr>
                        <a:t>Release Date</a:t>
                      </a:r>
                      <a:endParaRPr/>
                    </a:p>
                  </a:txBody>
                  <a:tcPr marL="108000" marR="108000" marT="36000" marB="36000" anchor="ctr">
                    <a:lnL w="6349" algn="ctr">
                      <a:solidFill>
                        <a:schemeClr val="bg1"/>
                      </a:solidFill>
                    </a:lnL>
                    <a:lnR w="6349" algn="ctr">
                      <a:solidFill>
                        <a:schemeClr val="bg1"/>
                      </a:solidFill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TDP (W)</a:t>
                      </a:r>
                      <a:endParaRPr/>
                    </a:p>
                  </a:txBody>
                  <a:tcPr marL="108000" marR="108000" marT="36000" marB="36000" anchor="ctr">
                    <a:lnL w="6349" algn="ctr">
                      <a:solidFill>
                        <a:schemeClr val="bg1"/>
                      </a:solidFill>
                    </a:lnL>
                    <a:lnR w="3174" algn="ctr">
                      <a:noFill/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Cores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6349" algn="ctr">
                      <a:solidFill>
                        <a:schemeClr val="bg1"/>
                      </a:solidFill>
                    </a:lnL>
                    <a:lnR w="3174" algn="ctr">
                      <a:noFill/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Threads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6349" algn="ctr">
                      <a:solidFill>
                        <a:schemeClr val="bg1"/>
                      </a:solidFill>
                    </a:lnL>
                    <a:lnR w="3174" algn="ctr">
                      <a:noFill/>
                    </a:lnR>
                    <a:lnB w="12699" algn="ctr">
                      <a:noFill/>
                    </a:lnB>
                    <a:solidFill>
                      <a:schemeClr val="accent4"/>
                    </a:solidFill>
                  </a:tcPr>
                </a:tc>
              </a:tr>
              <a:tr h="252487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AMD Ryzen 7 3800XT</a:t>
                      </a:r>
                      <a:endParaRPr b="0"/>
                    </a:p>
                  </a:txBody>
                  <a:tcPr marL="108000" marR="108000" marT="36000" marB="36000" anchor="ctr"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07.07.2020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105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8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16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12699" algn="ctr">
                      <a:noFill/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Apple M3 Pro 11-Core</a:t>
                      </a:r>
                      <a:endParaRPr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30.10.2023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27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5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11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Intel Core i7 1065G7</a:t>
                      </a:r>
                      <a:endParaRPr b="0"/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01.06.2019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15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4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8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GPU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Release Date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TDP (W)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CUDA Cores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ln>
                            <a:noFill/>
                          </a:ln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Threads</a:t>
                      </a:r>
                      <a:endParaRPr lang="de-DE" sz="1400" b="1" i="0" u="none" strike="noStrike" cap="none" spc="0">
                        <a:ln>
                          <a:noFill/>
                        </a:ln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NVIDIA GeForce RTX 2080</a:t>
                      </a:r>
                      <a:endParaRPr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20.10.2018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215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2944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1515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  <a:tr h="254620">
                <a:tc>
                  <a:txBody>
                    <a:bodyPr/>
                    <a:p>
                      <a:pPr marL="0" marR="0" lvl="0" indent="0" algn="l" defTabSz="91440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NVIDIA GeForce MX350</a:t>
                      </a:r>
                      <a:endParaRPr b="0"/>
                    </a:p>
                  </a:txBody>
                  <a:tcPr marL="108000" marR="108000" marT="36000" marB="36000" anchor="ctr"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01.02.2020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R w="3174" algn="ctr">
                      <a:solidFill>
                        <a:schemeClr val="tx2"/>
                      </a:solidFill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20</a:t>
                      </a:r>
                      <a:endParaRPr lang="de-DE" sz="1200">
                        <a:solidFill>
                          <a:schemeClr val="tx1"/>
                        </a:solidFill>
                        <a:latin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640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  <a:tc>
                  <a:txBody>
                    <a:bodyPr/>
                    <a:p>
                      <a:pPr>
                        <a:defRPr/>
                      </a:pPr>
                      <a:r>
                        <a:rPr lang="de-DE" sz="1200" b="0" i="0" u="none" strike="noStrike" cap="none" spc="0">
                          <a:ln>
                            <a:noFill/>
                          </a:ln>
                          <a:solidFill>
                            <a:prstClr val="black"/>
                          </a:solidFill>
                          <a:latin typeface="Arial"/>
                          <a:ea typeface="Arial"/>
                          <a:cs typeface="Arial"/>
                        </a:rPr>
                        <a:t>1354</a:t>
                      </a:r>
                      <a:endParaRPr lang="de-DE" sz="1200" b="0" i="0" u="none" strike="noStrike" cap="none" spc="0">
                        <a:ln>
                          <a:noFill/>
                        </a:ln>
                        <a:solidFill>
                          <a:prstClr val="black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marL="108000" marR="108000" marT="36000" marB="36000" anchor="ctr">
                    <a:lnL w="3174" algn="ctr">
                      <a:solidFill>
                        <a:schemeClr val="tx2"/>
                      </a:solidFill>
                    </a:lnL>
                    <a:lnR w="3174" algn="ctr">
                      <a:noFill/>
                    </a:lnR>
                    <a:lnT w="3174" algn="ctr">
                      <a:solidFill>
                        <a:schemeClr val="tx2"/>
                      </a:solidFill>
                    </a:lnT>
                    <a:lnB w="3174" algn="ctr">
                      <a:solidFill>
                        <a:schemeClr val="tx2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551581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73B60A6-AEDF-D434-32B0-FAEEDC7C31E3}" type="datetime4">
              <a:rPr lang="de-DE"/>
              <a:t>26. März 2025</a:t>
            </a:fld>
            <a:endParaRPr lang="de-DE"/>
          </a:p>
        </p:txBody>
      </p:sp>
      <p:sp>
        <p:nvSpPr>
          <p:cNvPr id="11983357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694480544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D453A4C-7BCA-9B07-A4B7-85AD69EB6454}" type="slidenum">
              <a:rPr lang="de-DE"/>
              <a:t>40</a:t>
            </a:fld>
            <a:endParaRPr lang="de-DE"/>
          </a:p>
        </p:txBody>
      </p:sp>
      <p:sp>
        <p:nvSpPr>
          <p:cNvPr id="158434796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Codebase Migration</a:t>
            </a:r>
            <a:endParaRPr sz="12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Migrated from C to C++ to resolve </a:t>
            </a: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extern "C"</a:t>
            </a: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compatibility issues</a:t>
            </a:r>
            <a:endParaRPr sz="12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Facilitated seamless integration with CUDA</a:t>
            </a:r>
            <a:endParaRPr sz="1200">
              <a:latin typeface="Arial"/>
              <a:cs typeface="Arial"/>
            </a:endParaRPr>
          </a:p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Performance Optimization</a:t>
            </a:r>
            <a:endParaRPr sz="12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Adopted flat array representation for better cache utilization and easier CUDA integration</a:t>
            </a:r>
            <a:endParaRPr sz="12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Optimized memory allocation by relocating memory requests outside of loops to enhance performance</a:t>
            </a:r>
            <a:endParaRPr sz="1200" b="0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matrix *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add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(matrix *a, matrix *b)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</a:t>
            </a:r>
            <a:b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</a:b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→ 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matrix *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add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(matrix *a, matrix *b, matrix *c =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</a:t>
            </a:r>
            <a:endParaRPr sz="1200" b="0" i="0" u="none">
              <a:solidFill>
                <a:srgbClr val="333333"/>
              </a:solidFill>
              <a:latin typeface="Arial"/>
              <a:ea typeface="Arial"/>
              <a:cs typeface="Arial"/>
            </a:endParaRPr>
          </a:p>
          <a:p>
            <a:pPr lvl="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Data Preprocessing</a:t>
            </a:r>
            <a:endParaRPr sz="12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Pre-transposed </a:t>
            </a: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fc_bias</a:t>
            </a: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and </a:t>
            </a: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fc_weights</a:t>
            </a: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 to avoid repeated transposing</a:t>
            </a:r>
            <a:endParaRPr sz="1200" strike="noStrike" cap="none" spc="0">
              <a:latin typeface="Arial"/>
              <a:cs typeface="Arial"/>
            </a:endParaRPr>
          </a:p>
        </p:txBody>
      </p:sp>
      <p:sp>
        <p:nvSpPr>
          <p:cNvPr id="18037714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Code Efficiency Improvements</a:t>
            </a:r>
            <a:endParaRPr sz="1200" b="1" i="0" u="none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Integrated transpose directly into flatten to speed up data processing</a:t>
            </a:r>
            <a:endParaRPr sz="120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Removed unused functions to reduce complexity and binary size</a:t>
            </a:r>
            <a:endParaRPr sz="1200" strike="noStrike" cap="none" spc="0">
              <a:latin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sz="1200" b="1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Code Optimization</a:t>
            </a:r>
            <a:endParaRPr sz="1200" b="1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Utilized Clang-specific and C++11 features to reduce boilerplate and enhance functionality</a:t>
            </a:r>
            <a:endParaRPr sz="1200" strike="noStrike" cap="none" spc="0"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Modularized parallel frameworks (NVIDIA, OpenMP, Multithreading) for easier maintenance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628857" lvl="1" indent="-228807">
              <a:buFont typeface="Arial"/>
              <a:buChar char="–"/>
              <a:defRPr/>
            </a:pPr>
            <a:r>
              <a:rPr sz="12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#</a:t>
            </a:r>
            <a:r>
              <a:rPr sz="12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ifdef</a:t>
            </a:r>
            <a:r>
              <a:rPr sz="12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 NVIDIA</a:t>
            </a:r>
            <a:br>
              <a:rPr sz="12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</a:br>
            <a:r>
              <a:rPr lang="de-DE" sz="1200" b="1" i="0" u="none" strike="noStrike" cap="none" spc="0">
                <a:solidFill>
                  <a:srgbClr val="999999"/>
                </a:solidFill>
                <a:latin typeface="Arial"/>
                <a:ea typeface="Arial"/>
                <a:cs typeface="Arial"/>
              </a:rPr>
              <a:t>   </a:t>
            </a:r>
            <a:r>
              <a:rPr lang="de-DE" sz="1200" b="1" i="0" u="none" strike="noStrike" cap="none" spc="0">
                <a:solidFill>
                  <a:srgbClr val="999999"/>
                </a:solidFill>
                <a:latin typeface="Arial"/>
                <a:ea typeface="Arial"/>
                <a:cs typeface="Arial"/>
              </a:rPr>
              <a:t>    </a:t>
            </a:r>
            <a:r>
              <a:rPr lang="de-DE" sz="1200" b="1" i="0" u="none" strike="noStrike" cap="none" spc="0">
                <a:solidFill>
                  <a:srgbClr val="999999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__attribute__((always_inline)) </a:t>
            </a:r>
            <a:r>
              <a:rPr sz="12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inline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run_nvidia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i)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 sz="1200"/>
          </a:p>
          <a:p>
            <a:pPr>
              <a:defRPr/>
            </a:pPr>
            <a:r>
              <a:rPr lang="de-DE" sz="12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Function Inlining</a:t>
            </a:r>
            <a:endParaRPr sz="12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Inlined all functions to reduce call overhead</a:t>
            </a:r>
            <a:endParaRPr sz="1200" b="0" i="0" u="none">
              <a:solidFill>
                <a:srgbClr val="333333"/>
              </a:solidFill>
              <a:latin typeface="Arial"/>
              <a:ea typeface="Arial"/>
              <a:cs typeface="Arial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__attribute__((always_inline)) </a:t>
            </a:r>
            <a:r>
              <a:rPr sz="12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inline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get_idx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i, 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j, 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y)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</a:t>
            </a:r>
            <a:endParaRPr sz="12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sp>
        <p:nvSpPr>
          <p:cNvPr id="1281553314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Other Optimizations</a:t>
            </a:r>
            <a:endParaRPr/>
          </a:p>
        </p:txBody>
      </p:sp>
      <p:sp>
        <p:nvSpPr>
          <p:cNvPr id="42303451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52819432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219"/>
            <a:ext cx="1115918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Inital vs. Final Benchmarks</a:t>
            </a:r>
            <a:endParaRPr sz="4000" b="1"/>
          </a:p>
        </p:txBody>
      </p:sp>
      <p:sp>
        <p:nvSpPr>
          <p:cNvPr id="133513831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BC097236-F393-581C-AC61-40B18B737064}" type="datetime4">
              <a:rPr lang="de-DE"/>
              <a:t>26. März 2025</a:t>
            </a:fld>
            <a:endParaRPr lang="de-DE"/>
          </a:p>
        </p:txBody>
      </p:sp>
      <p:sp>
        <p:nvSpPr>
          <p:cNvPr id="189945568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6901802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FA700C9-EDAE-C101-D505-53519F930BAA}" type="slidenum">
              <a:rPr lang="de-DE"/>
              <a:t>41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2112757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5029EE6-964F-3F2B-484E-D73AF29FAB38}" type="datetime4">
              <a:rPr lang="de-DE"/>
              <a:t>26. März 2025</a:t>
            </a:fld>
            <a:endParaRPr lang="de-DE"/>
          </a:p>
        </p:txBody>
      </p:sp>
      <p:sp>
        <p:nvSpPr>
          <p:cNvPr id="125062177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749799243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224BDDE9-4FAC-D3C5-4C6A-11BE8B05A0D3}" type="slidenum">
              <a:rPr lang="de-DE"/>
              <a:t>42</a:t>
            </a:fld>
            <a:endParaRPr lang="de-DE"/>
          </a:p>
        </p:txBody>
      </p:sp>
      <p:pic>
        <p:nvPicPr>
          <p:cNvPr id="1203339534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328020217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4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Inital vs. Final Benchmarks</a:t>
            </a:r>
            <a:endParaRPr/>
          </a:p>
        </p:txBody>
      </p:sp>
      <p:pic>
        <p:nvPicPr>
          <p:cNvPr id="111372190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330097788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703619837" name=""/>
          <p:cNvSpPr txBox="1"/>
          <p:nvPr/>
        </p:nvSpPr>
        <p:spPr bwMode="auto">
          <a:xfrm flipH="0" flipV="0">
            <a:off x="5507973" y="4656884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-60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950025697" name=""/>
          <p:cNvSpPr txBox="1"/>
          <p:nvPr/>
        </p:nvSpPr>
        <p:spPr bwMode="auto">
          <a:xfrm flipH="0" flipV="0">
            <a:off x="11195984" y="4656884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-85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68448036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5" y="3157737"/>
            <a:ext cx="11164220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GPU-Based Optimizations</a:t>
            </a:r>
            <a:endParaRPr sz="4000" b="1"/>
          </a:p>
        </p:txBody>
      </p:sp>
      <p:sp>
        <p:nvSpPr>
          <p:cNvPr id="128646441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E1F5FA4-1DDB-4721-8DDA-55D493F209CC}" type="datetime4">
              <a:rPr lang="de-DE"/>
              <a:t>26. März 2025</a:t>
            </a:fld>
            <a:endParaRPr lang="de-DE"/>
          </a:p>
        </p:txBody>
      </p:sp>
      <p:sp>
        <p:nvSpPr>
          <p:cNvPr id="52367353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34027388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F10BCED6-BEAF-ABE4-EFBD-7E37EF333CC8}" type="slidenum">
              <a:rPr lang="de-DE"/>
              <a:t>43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8316376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301630D-2BE2-6D11-F3F4-5DCD5EA5832B}" type="datetime4">
              <a:rPr lang="de-DE"/>
              <a:t>26. März 2025</a:t>
            </a:fld>
            <a:endParaRPr lang="de-DE"/>
          </a:p>
        </p:txBody>
      </p:sp>
      <p:sp>
        <p:nvSpPr>
          <p:cNvPr id="1716086171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852098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6603A111-4592-E6B4-05BC-99004DCEA7FA}" type="slidenum">
              <a:rPr lang="de-DE"/>
              <a:t>44</a:t>
            </a:fld>
            <a:endParaRPr lang="de-DE"/>
          </a:p>
        </p:txBody>
      </p:sp>
      <p:sp>
        <p:nvSpPr>
          <p:cNvPr id="22601140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 fontScale="75000" lnSpcReduction="5000"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Data </a:t>
            </a: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Preparation</a:t>
            </a:r>
            <a:endParaRPr sz="16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Allocate memory on both CPU and GPU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Copy data from CPU memory to GPU memory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Kernel Launch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Instruct the GPU to run a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CUDA Kernel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which defines the parallel computation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The CPU sets up the kernel parameters and sends execution commands to the GPU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Parallel Execution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Each GPU core executes its portion of the CUDA Kernel in parallel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High throughput is achieved by running thousands of lightweight threads simultaneously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Data Retrieval</a:t>
            </a:r>
            <a:endParaRPr lang="de-DE"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Once the GPU finishes computation, copy the results back from GPU memory to CPU memory for further processing or storage</a:t>
            </a:r>
            <a:endParaRPr/>
          </a:p>
        </p:txBody>
      </p:sp>
      <p:sp>
        <p:nvSpPr>
          <p:cNvPr id="940770577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5302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87981189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5662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Processing Flow</a:t>
            </a:r>
            <a:endParaRPr/>
          </a:p>
        </p:txBody>
      </p:sp>
      <p:pic>
        <p:nvPicPr>
          <p:cNvPr id="148003289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697324" y="1631155"/>
            <a:ext cx="4569618" cy="456961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2679095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D78F81B-AB79-94B7-6BED-B09FC21AA810}" type="datetime4">
              <a:rPr lang="de-DE"/>
              <a:t>26. März 2025</a:t>
            </a:fld>
            <a:endParaRPr lang="de-DE"/>
          </a:p>
        </p:txBody>
      </p:sp>
      <p:sp>
        <p:nvSpPr>
          <p:cNvPr id="204082098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248443001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4AD3435-69EC-FA3C-06BF-E7DA579E8C40}" type="slidenum">
              <a:rPr lang="de-DE"/>
              <a:t>45</a:t>
            </a:fld>
            <a:endParaRPr lang="de-DE"/>
          </a:p>
        </p:txBody>
      </p:sp>
      <p:sp>
        <p:nvSpPr>
          <p:cNvPr id="374779625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1868296242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Kernels</a:t>
            </a:r>
            <a:endParaRPr/>
          </a:p>
        </p:txBody>
      </p:sp>
      <p:sp>
        <p:nvSpPr>
          <p:cNvPr id="353040830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6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Definition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CUDA Kernels are functions that execute on the GPU in parallel across many lightweight threads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Thread Organization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Threads are grouped into blocks, and blocks form a grid</a:t>
            </a:r>
            <a:endParaRPr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Each thread uses its unique IDs (</a:t>
            </a: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threadIdx</a:t>
            </a: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blockIdx</a:t>
            </a: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) to determine which part of the data it processes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2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Example Use Case: ReLU</a:t>
            </a:r>
            <a:endParaRPr lang="de-DE"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 this example, each thread checks one element in a matrix and sets it to 0 if it’s negative</a:t>
            </a:r>
            <a:endParaRPr sz="12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3" marR="0" indent="-217793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2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This operation can be performed across large matrices quickly by harnessing GPU parallelism</a:t>
            </a:r>
            <a:endParaRPr/>
          </a:p>
        </p:txBody>
      </p:sp>
      <p:sp>
        <p:nvSpPr>
          <p:cNvPr id="1800214847" name="Inhaltsplatzhalter 7"/>
          <p:cNvSpPr>
            <a:spLocks noGrp="1"/>
          </p:cNvSpPr>
          <p:nvPr>
            <p:ph sz="quarter" idx="39" hasCustomPrompt="1"/>
          </p:nvPr>
        </p:nvSpPr>
        <p:spPr bwMode="auto">
          <a:xfrm flipH="0" flipV="0">
            <a:off x="6206329" y="1631155"/>
            <a:ext cx="5592510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__global__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relu_kernel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(DATA_TYPE *matrix,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N,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M)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row = blockIdx.y * blockDim.y + threadIdx.y;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col = blockIdx.x * blockDim.x + threadIdx.x;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if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(row &lt; N &amp;&amp; col &lt; M) 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</a:t>
            </a:r>
            <a:r>
              <a:rPr sz="14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if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(matrix[row * N + col] &lt;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){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matrix[row * N + col] = </a:t>
            </a:r>
            <a:r>
              <a:rPr sz="14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}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/>
          </a:p>
          <a:p>
            <a:pPr>
              <a:lnSpc>
                <a:spcPts val="1414"/>
              </a:lnSpc>
              <a:defRPr/>
            </a:pPr>
            <a:r>
              <a:rPr sz="14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5072505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B45B157-7566-CF21-3E41-70AB9A90DE89}" type="datetime4">
              <a:rPr lang="de-DE"/>
              <a:t>26. März 2025</a:t>
            </a:fld>
            <a:endParaRPr lang="de-DE"/>
          </a:p>
        </p:txBody>
      </p:sp>
      <p:sp>
        <p:nvSpPr>
          <p:cNvPr id="65859308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9733706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3104C4DE-DE1B-3E01-E371-03076E6F0E02}" type="slidenum">
              <a:rPr lang="de-DE"/>
              <a:t>46</a:t>
            </a:fld>
            <a:endParaRPr lang="de-DE"/>
          </a:p>
        </p:txBody>
      </p:sp>
      <p:pic>
        <p:nvPicPr>
          <p:cNvPr id="628186207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959947332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90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pic>
        <p:nvPicPr>
          <p:cNvPr id="39221996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39380148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5122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686408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9ED2F7C-71E2-A1F3-C879-3E877ED1E757}" type="datetime4">
              <a:rPr lang="de-DE"/>
              <a:t>26. März 2025</a:t>
            </a:fld>
            <a:endParaRPr lang="de-DE"/>
          </a:p>
        </p:txBody>
      </p:sp>
      <p:sp>
        <p:nvSpPr>
          <p:cNvPr id="5357906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56159724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397D668-4290-CDDD-01E5-43BB6DA82F53}" type="slidenum">
              <a:rPr lang="de-DE"/>
              <a:t>47</a:t>
            </a:fld>
            <a:endParaRPr lang="de-DE"/>
          </a:p>
        </p:txBody>
      </p:sp>
      <p:sp>
        <p:nvSpPr>
          <p:cNvPr id="1253509446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Reduced Memory Copy Overhead</a:t>
            </a:r>
            <a:endParaRPr sz="16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17792" marR="0" indent="-217792" algn="l" defTabSz="914400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Moved GPU memory copies  of IO-matrices outside the main loop</a:t>
            </a:r>
            <a:endParaRPr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Thread count</a:t>
            </a:r>
            <a:endParaRPr sz="1600" b="1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239820" marR="0" indent="-239820" algn="l" defTabSz="914400">
              <a:lnSpc>
                <a:spcPct val="110000"/>
              </a:lnSpc>
              <a:spcBef>
                <a:spcPts val="0"/>
              </a:spcBef>
              <a:spcAft>
                <a:spcPts val="1197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Increased the thread count to the maximum that is available for modern GPUs (1024)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832835489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8" y="1631155"/>
            <a:ext cx="5469732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matrix *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add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(matrix *a, matrix *b, matrix *c)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if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(c ==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NULL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) {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c =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malloc_matrix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(a-&gt;x, a-&gt;y);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Input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...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IO-matrix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size_t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bytes_b = K * L *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sizeof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(DATA_TYPE);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DATA_TYPE *d_bias;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cudaMalloc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(&amp;d_bias, bytes_b);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cudaMemcpy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(d_bias, b-&gt;m, bytes_b, cudaMemcpyHostToDevice);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long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threads = </a:t>
            </a:r>
            <a:r>
              <a:rPr sz="12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32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dim3 </a:t>
            </a:r>
            <a:r>
              <a:rPr sz="12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block_dim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(threads, threads)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...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add_kernel&lt;&lt;&lt;grid_dim, block_dim&gt;&gt;&gt;(d_matrix, d_bias, N, M, K);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cudaMemcpy</a:t>
            </a: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(c-&gt;m, d_matrix, bytes_n, cudaMemcpyDeviceToHost);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200" b="0" i="1" u="none">
                <a:solidFill>
                  <a:srgbClr val="999988"/>
                </a:solidFill>
                <a:latin typeface="Arial"/>
                <a:ea typeface="Arial"/>
                <a:cs typeface="Arial"/>
              </a:rPr>
              <a:t>// ...</a:t>
            </a:r>
            <a:endParaRPr sz="1400"/>
          </a:p>
          <a:p>
            <a:pPr>
              <a:lnSpc>
                <a:spcPct val="50000"/>
              </a:lnSpc>
              <a:defRPr/>
            </a:pPr>
            <a:r>
              <a:rPr sz="12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 sz="1400"/>
          </a:p>
        </p:txBody>
      </p:sp>
      <p:sp>
        <p:nvSpPr>
          <p:cNvPr id="548984129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sp>
        <p:nvSpPr>
          <p:cNvPr id="165020232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9946456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B2F3FD4-3FF6-0D23-C97E-081703A900DC}" type="datetime4">
              <a:rPr lang="de-DE"/>
              <a:t>26. März 2025</a:t>
            </a:fld>
            <a:endParaRPr lang="de-DE"/>
          </a:p>
        </p:txBody>
      </p:sp>
      <p:sp>
        <p:nvSpPr>
          <p:cNvPr id="124824437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2242410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EEF07D4E-7925-7D7E-B5A0-E8495F8875F2}" type="slidenum">
              <a:rPr lang="de-DE"/>
              <a:t>48</a:t>
            </a:fld>
            <a:endParaRPr lang="de-DE"/>
          </a:p>
        </p:txBody>
      </p:sp>
      <p:pic>
        <p:nvPicPr>
          <p:cNvPr id="2139652849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1109568590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pic>
        <p:nvPicPr>
          <p:cNvPr id="854789176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425298274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798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sp>
        <p:nvSpPr>
          <p:cNvPr id="164437488" name=""/>
          <p:cNvSpPr txBox="1"/>
          <p:nvPr/>
        </p:nvSpPr>
        <p:spPr bwMode="auto">
          <a:xfrm flipH="0" flipV="0">
            <a:off x="5507975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713358094" name=""/>
          <p:cNvSpPr txBox="1"/>
          <p:nvPr/>
        </p:nvSpPr>
        <p:spPr bwMode="auto">
          <a:xfrm flipH="0" flipV="0">
            <a:off x="11266943" y="3993021"/>
            <a:ext cx="409443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-4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981094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2FC0B02-D325-D5A9-3791-484BD99234CA}" type="datetime4">
              <a:rPr lang="de-DE"/>
              <a:t>26. März 2025</a:t>
            </a:fld>
            <a:endParaRPr lang="de-DE"/>
          </a:p>
        </p:txBody>
      </p:sp>
      <p:sp>
        <p:nvSpPr>
          <p:cNvPr id="144555651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4321355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C0AD63C6-BC10-9B4F-6273-BBD47A2DC84F}" type="slidenum">
              <a:rPr lang="de-DE"/>
              <a:t>49</a:t>
            </a:fld>
            <a:endParaRPr lang="de-DE"/>
          </a:p>
        </p:txBody>
      </p:sp>
      <p:sp>
        <p:nvSpPr>
          <p:cNvPr id="1866999475" name="Inhaltsplatzhalter 7"/>
          <p:cNvSpPr>
            <a:spLocks noGrp="1"/>
          </p:cNvSpPr>
          <p:nvPr>
            <p:ph sz="quarter" idx="14" hasCustomPrompt="1"/>
          </p:nvPr>
        </p:nvSpPr>
        <p:spPr bwMode="auto">
          <a:xfrm>
            <a:off x="518316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Eliminating Copy Overheads</a:t>
            </a:r>
            <a:endParaRPr sz="14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IO matrices are transferred to the GPU before computation begins</a:t>
            </a:r>
            <a:endParaRPr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Intermediate result matrices are pre-allocated</a:t>
            </a:r>
            <a:endParaRPr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Copy operations occur only at the start and end — no data is copied during computation</a:t>
            </a:r>
            <a:endParaRPr lang="de-DE"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0" marR="0" indent="0" algn="l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Implemented Constant Memory for Convolution</a:t>
            </a:r>
            <a:endParaRPr lang="de-DE"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Fast Access:</a:t>
            </a: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Data in constant memory is cached, enabling rapid access</a:t>
            </a:r>
            <a:endParaRPr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Efficient Bandwidth:</a:t>
            </a: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Reduces global memory traffic, improving performance</a:t>
            </a:r>
            <a:endParaRPr sz="14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Consistency:</a:t>
            </a:r>
            <a:r>
              <a:rPr lang="de-DE" sz="14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Ideal for read-only data that remains constant across computations</a:t>
            </a:r>
            <a:endParaRPr/>
          </a:p>
        </p:txBody>
      </p:sp>
      <p:sp>
        <p:nvSpPr>
          <p:cNvPr id="1094434962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1106395858" name="Inhaltsplatzhalter 7"/>
          <p:cNvSpPr>
            <a:spLocks noGrp="1"/>
          </p:cNvSpPr>
          <p:nvPr>
            <p:ph sz="quarter" idx="39" hasCustomPrompt="1"/>
          </p:nvPr>
        </p:nvSpPr>
        <p:spPr bwMode="auto">
          <a:xfrm>
            <a:off x="6206329" y="1631155"/>
            <a:ext cx="5469732" cy="4569618"/>
          </a:xfrm>
          <a:prstGeom prst="rect">
            <a:avLst/>
          </a:prstGeom>
          <a:solidFill>
            <a:schemeClr val="tx1">
              <a:alpha val="5000"/>
            </a:schemeClr>
          </a:solidFill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ts val="1414"/>
              </a:lnSpc>
              <a:defRPr/>
            </a:pPr>
            <a:r>
              <a:rPr sz="11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#</a:t>
            </a:r>
            <a:r>
              <a:rPr sz="11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define</a:t>
            </a:r>
            <a:r>
              <a:rPr sz="11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 NUM_MASKS (4)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#</a:t>
            </a:r>
            <a:r>
              <a:rPr sz="11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define</a:t>
            </a:r>
            <a:r>
              <a:rPr sz="1100" b="1" i="0" u="none">
                <a:solidFill>
                  <a:srgbClr val="999999"/>
                </a:solidFill>
                <a:latin typeface="Arial"/>
                <a:ea typeface="Arial"/>
                <a:cs typeface="Arial"/>
              </a:rPr>
              <a:t> MASK_SIZE (3)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__constant__ DATA_TYPE c_masks[NUM_MASKS][MASK_SIZE][MASK_SIZE];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void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1" i="0" u="none">
                <a:solidFill>
                  <a:srgbClr val="990000"/>
                </a:solidFill>
                <a:latin typeface="Arial"/>
                <a:ea typeface="Arial"/>
                <a:cs typeface="Arial"/>
              </a:rPr>
              <a:t>init_const_memory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(matrix **masks)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{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DATA_TYPE h_masks[NUM_MASKS][MASK_SIZE][MASK_SIZE];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1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(</a:t>
            </a:r>
            <a:r>
              <a:rPr sz="11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i = </a:t>
            </a:r>
            <a:r>
              <a:rPr sz="11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i &lt; NUM_MASKS; i++) {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</a:t>
            </a:r>
            <a:r>
              <a:rPr sz="11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(</a:t>
            </a:r>
            <a:r>
              <a:rPr sz="11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l = </a:t>
            </a:r>
            <a:r>
              <a:rPr sz="11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l &lt; MASK_SIZE; l++) {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</a:t>
            </a:r>
            <a:r>
              <a:rPr sz="1100" b="1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for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(</a:t>
            </a:r>
            <a:r>
              <a:rPr sz="1100" b="1" i="0" u="none">
                <a:solidFill>
                  <a:srgbClr val="445588"/>
                </a:solidFill>
                <a:latin typeface="Arial"/>
                <a:ea typeface="Arial"/>
                <a:cs typeface="Arial"/>
              </a:rPr>
              <a:t>int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k = </a:t>
            </a:r>
            <a:r>
              <a:rPr sz="1100" b="0" i="0" u="none">
                <a:solidFill>
                  <a:srgbClr val="008080"/>
                </a:solidFill>
                <a:latin typeface="Arial"/>
                <a:ea typeface="Arial"/>
                <a:cs typeface="Arial"/>
              </a:rPr>
              <a:t>0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; k &lt; MASK_SIZE; k++) {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    h_masks[i][l][k] = masks[i]-&gt;m[l * MASK_SIZE + k];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    }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    }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}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    </a:t>
            </a:r>
            <a:r>
              <a:rPr sz="11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cudaMemcpyToSymbol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(c_masks, h_masks, </a:t>
            </a:r>
            <a:r>
              <a:rPr sz="1100" b="0" i="0" u="none">
                <a:solidFill>
                  <a:srgbClr val="0086B3"/>
                </a:solidFill>
                <a:latin typeface="Arial"/>
                <a:ea typeface="Arial"/>
                <a:cs typeface="Arial"/>
              </a:rPr>
              <a:t>sizeof</a:t>
            </a: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(h_masks));</a:t>
            </a:r>
            <a:endParaRPr sz="1100"/>
          </a:p>
          <a:p>
            <a:pPr>
              <a:lnSpc>
                <a:spcPts val="1414"/>
              </a:lnSpc>
              <a:defRPr/>
            </a:pPr>
            <a:r>
              <a:rPr sz="1100" b="0" i="0" u="none">
                <a:solidFill>
                  <a:srgbClr val="333333"/>
                </a:solidFill>
                <a:latin typeface="Arial"/>
                <a:ea typeface="Arial"/>
                <a:cs typeface="Arial"/>
              </a:rPr>
              <a:t>}</a:t>
            </a:r>
            <a:endParaRPr sz="1100"/>
          </a:p>
        </p:txBody>
      </p:sp>
      <p:sp>
        <p:nvSpPr>
          <p:cNvPr id="207726692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7318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Further Copy Overhead Reduction &amp; Constant Memory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2466991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9C54A89E-7977-423F-CFD0-372C0FE9C1A6}" type="datetime4">
              <a:rPr lang="de-DE"/>
              <a:t>26. März 2025</a:t>
            </a:fld>
            <a:endParaRPr lang="de-DE"/>
          </a:p>
        </p:txBody>
      </p:sp>
      <p:sp>
        <p:nvSpPr>
          <p:cNvPr id="175162726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8994409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ACA2963D-5B05-6EAF-122B-E3A7B61E702E}" type="slidenum">
              <a:rPr lang="de-DE"/>
              <a:t>5</a:t>
            </a:fld>
            <a:endParaRPr lang="de-DE"/>
          </a:p>
        </p:txBody>
      </p:sp>
      <p:sp>
        <p:nvSpPr>
          <p:cNvPr id="18840520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8" y="1631156"/>
            <a:ext cx="5469732" cy="4569619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/>
          </a:bodyPr>
          <a:lstStyle/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Select Core Functions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Identify essential functions for AI framework (e.g., add, ReLU, matrix multiplication)</a:t>
            </a:r>
            <a:endParaRPr sz="1600" strike="noStrike" cap="none" spc="0">
              <a:latin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Use MNIST Dataset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Select MNIST for a manageable, well-understood image classification task</a:t>
            </a:r>
            <a:endParaRPr sz="1600" strike="noStrike" cap="none" spc="0">
              <a:latin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Choose Training Framework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Implement model training using TensorFlow v1, </a:t>
            </a: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selected for its documentation and wide usage</a:t>
            </a:r>
            <a:endParaRPr sz="1600" strike="noStrike" cap="none" spc="0">
              <a:latin typeface="Arial"/>
              <a:cs typeface="Arial"/>
            </a:endParaRPr>
          </a:p>
          <a:p>
            <a:pPr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defRPr/>
            </a:pPr>
            <a:r>
              <a:rPr lang="de-DE" sz="16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Export Model Weights</a:t>
            </a:r>
            <a:endParaRPr sz="16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0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Use a human-readable text format for exporting weights, avoiding complex formats like ONNX</a:t>
            </a:r>
            <a:endParaRPr sz="1600" strike="noStrike" cap="none" spc="0">
              <a:latin typeface="Arial"/>
              <a:cs typeface="Arial"/>
            </a:endParaRPr>
          </a:p>
        </p:txBody>
      </p:sp>
      <p:sp>
        <p:nvSpPr>
          <p:cNvPr id="1803079601" name="Textplatzhalter 6"/>
          <p:cNvSpPr>
            <a:spLocks noGrp="1"/>
          </p:cNvSpPr>
          <p:nvPr>
            <p:ph type="body" sz="quarter" idx="14"/>
          </p:nvPr>
        </p:nvSpPr>
        <p:spPr bwMode="auto">
          <a:xfrm>
            <a:off x="6206329" y="1631156"/>
            <a:ext cx="5469732" cy="4569619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 fontScale="70000" lnSpcReduction="6000"/>
          </a:bodyPr>
          <a:lstStyle/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31 63 127 127 63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63 95 127 127 127 127 95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127 127 127 127 127 127 127 63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31 127 127 127 127 127 63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63 127 127 127 95 63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63 127 127 127 95 31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31 127 127 127 95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63 127 127 127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31 95 127 127 63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95 127 127 127 95 63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31 127 127 127 127 127 127 127 95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31 127 127 127 127 63 127 127 127 127 95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95 127 127 63 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63 127 127 127 63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31 127 127 127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31 95 127 127 31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95 127 127 31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31 127 127 63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95 127 127 31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31 127 127 31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95 127 127 31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63 127 127 63 31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63 127 127 127 31 63 31 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 95 127 127 95 31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31 95 127 127 127 127 127 127 127 9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5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</a:t>
            </a: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31 63 95 127 127 127 127</a:t>
            </a: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 b="0" i="0" u="none" strike="noStrike" cap="none" spc="0">
              <a:solidFill>
                <a:schemeClr val="accent6"/>
              </a:solidFill>
              <a:latin typeface="Arial"/>
              <a:cs typeface="Arial"/>
            </a:endParaRPr>
          </a:p>
          <a:p>
            <a:pPr>
              <a:lnSpc>
                <a:spcPct val="92000"/>
              </a:lnSpc>
              <a:spcAft>
                <a:spcPts val="0"/>
              </a:spcAft>
              <a:defRPr/>
            </a:pPr>
            <a:r>
              <a:rPr lang="de-DE" sz="1600" b="0" i="0" u="none" strike="noStrike" cap="none" spc="0">
                <a:solidFill>
                  <a:schemeClr val="accent6"/>
                </a:solidFill>
                <a:latin typeface="Arial"/>
                <a:ea typeface="Arial"/>
                <a:cs typeface="Arial"/>
              </a:rPr>
              <a:t>0 0 0 0 0 0 0 0 0 0 0 0 0 0 0 0 0 0 0 0 0 0 0 0 0 0 0 0 0 0</a:t>
            </a:r>
            <a:endParaRPr sz="1600">
              <a:solidFill>
                <a:schemeClr val="accent6"/>
              </a:solidFill>
            </a:endParaRPr>
          </a:p>
        </p:txBody>
      </p:sp>
      <p:sp>
        <p:nvSpPr>
          <p:cNvPr id="427712287" name="Titel 5"/>
          <p:cNvSpPr>
            <a:spLocks noGrp="1"/>
          </p:cNvSpPr>
          <p:nvPr>
            <p:ph type="title"/>
          </p:nvPr>
        </p:nvSpPr>
        <p:spPr bwMode="auto">
          <a:xfrm>
            <a:off x="518318" y="301185"/>
            <a:ext cx="6845105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Naive Implementation</a:t>
            </a:r>
            <a:endParaRPr sz="2400"/>
          </a:p>
        </p:txBody>
      </p:sp>
      <p:sp>
        <p:nvSpPr>
          <p:cNvPr id="202132974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7" y="687598"/>
            <a:ext cx="6845105" cy="268584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Preparations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519077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23E2C40-19B1-90AA-9B8B-502252FD04A2}" type="datetime4">
              <a:rPr lang="de-DE"/>
              <a:t>26. März 2025</a:t>
            </a:fld>
            <a:endParaRPr lang="de-DE"/>
          </a:p>
        </p:txBody>
      </p:sp>
      <p:sp>
        <p:nvSpPr>
          <p:cNvPr id="151610632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40719271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C3CF19C9-AD7F-8E9C-7895-C528007A36AD}" type="slidenum">
              <a:rPr lang="de-DE"/>
              <a:t>50</a:t>
            </a:fld>
            <a:endParaRPr lang="de-DE"/>
          </a:p>
        </p:txBody>
      </p:sp>
      <p:pic>
        <p:nvPicPr>
          <p:cNvPr id="529850608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427435673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pic>
        <p:nvPicPr>
          <p:cNvPr id="1632149429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348374486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798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sp>
        <p:nvSpPr>
          <p:cNvPr id="568476364" name=""/>
          <p:cNvSpPr txBox="1"/>
          <p:nvPr/>
        </p:nvSpPr>
        <p:spPr bwMode="auto">
          <a:xfrm flipH="0" flipV="0">
            <a:off x="5507973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-62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463396537" name=""/>
          <p:cNvSpPr txBox="1"/>
          <p:nvPr/>
        </p:nvSpPr>
        <p:spPr bwMode="auto">
          <a:xfrm flipH="0" flipV="0">
            <a:off x="11195984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-21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551381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298C1EFC-06E8-6E8B-6147-7EE57E933A74}" type="datetime4">
              <a:rPr lang="de-DE"/>
              <a:t>26. März 2025</a:t>
            </a:fld>
            <a:endParaRPr lang="de-DE"/>
          </a:p>
        </p:txBody>
      </p:sp>
      <p:sp>
        <p:nvSpPr>
          <p:cNvPr id="532397605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85356935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273F68B-0458-F6A7-55CA-ABB39B7DF989}" type="slidenum">
              <a:rPr lang="de-DE"/>
              <a:t>51</a:t>
            </a:fld>
            <a:endParaRPr lang="de-DE"/>
          </a:p>
        </p:txBody>
      </p:sp>
      <p:sp>
        <p:nvSpPr>
          <p:cNvPr id="331208549" name="Titel 8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25579964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7246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Removing Unnecessary Operations &amp; Introducing Shared Memory</a:t>
            </a:r>
            <a:endParaRPr/>
          </a:p>
        </p:txBody>
      </p:sp>
      <p:sp>
        <p:nvSpPr>
          <p:cNvPr id="290958781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 fontScale="80000" lnSpcReduction="4000"/>
          </a:bodyPr>
          <a:lstStyle/>
          <a:p>
            <a:pPr marL="0" marR="0" indent="0" algn="l">
              <a:lnSpc>
                <a:spcPct val="110000"/>
              </a:lnSpc>
              <a:spcBef>
                <a:spcPts val="0"/>
              </a:spcBef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Eliminated Transpose Overhead</a:t>
            </a:r>
            <a:endParaRPr sz="1600" b="1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Weights are stored in a cache-optimized layout, removing the need for a transpose</a:t>
            </a:r>
            <a:endParaRPr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Transpose was causing a significant performance penalty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algn="l">
              <a:lnSpc>
                <a:spcPct val="110000"/>
              </a:lnSpc>
              <a:spcBef>
                <a:spcPts val="0"/>
              </a:spcBef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Shared Memory for Matmul XL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50835" marR="0" indent="-250835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Shared Memory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50886" marR="0" lvl="1" indent="-250835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A small, on-chip memory accessible by all threads in a block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ea typeface="Arial"/>
              <a:cs typeface="Arial"/>
            </a:endParaRPr>
          </a:p>
          <a:p>
            <a:pPr marL="650886" marR="0" lvl="1" indent="-250835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It’s much faster than global memory, making it ideal for frequently accessed data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228806" marR="0" indent="-228806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6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Benefits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628857" marR="0" lvl="1" indent="-228806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Reduces global memory accesses.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628857" marR="0" lvl="1" indent="-228806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Speeds up repeated data usage.</a:t>
            </a:r>
            <a:endParaRPr lang="de-DE" sz="160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 marL="628857" marR="0" lvl="1" indent="-228806" algn="l">
              <a:lnSpc>
                <a:spcPct val="110000"/>
              </a:lnSpc>
              <a:spcBef>
                <a:spcPts val="0"/>
              </a:spcBef>
              <a:buFont typeface="Arial"/>
              <a:buChar char="–"/>
              <a:defRPr/>
            </a:pPr>
            <a:r>
              <a:rPr lang="de-DE" sz="160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Improves performance especially for large-scale (XL) matrix multiplications.</a:t>
            </a:r>
            <a:endParaRPr/>
          </a:p>
        </p:txBody>
      </p:sp>
      <p:pic>
        <p:nvPicPr>
          <p:cNvPr id="103777857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27146" y="1826939"/>
            <a:ext cx="5500417" cy="41780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7652432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A96C876E-8D8F-E50D-B151-8FF876634938}" type="datetime4">
              <a:rPr lang="de-DE"/>
              <a:t>26. März 2025</a:t>
            </a:fld>
            <a:endParaRPr lang="de-DE"/>
          </a:p>
        </p:txBody>
      </p:sp>
      <p:sp>
        <p:nvSpPr>
          <p:cNvPr id="127845055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956176452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F3909E33-5F22-3B46-F544-D422F80B407B}" type="slidenum">
              <a:rPr lang="de-DE"/>
              <a:t>52</a:t>
            </a:fld>
            <a:endParaRPr lang="de-DE"/>
          </a:p>
        </p:txBody>
      </p:sp>
      <p:sp>
        <p:nvSpPr>
          <p:cNvPr id="1860868967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1158699620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pic>
        <p:nvPicPr>
          <p:cNvPr id="1468439082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pic>
        <p:nvPicPr>
          <p:cNvPr id="1774506764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156095"/>
            <a:ext cx="5469732" cy="3519738"/>
          </a:xfrm>
          <a:prstGeom prst="rect">
            <a:avLst/>
          </a:prstGeom>
        </p:spPr>
      </p:pic>
      <p:sp>
        <p:nvSpPr>
          <p:cNvPr id="1451763084" name=""/>
          <p:cNvSpPr/>
          <p:nvPr/>
        </p:nvSpPr>
        <p:spPr bwMode="auto">
          <a:xfrm flipH="0" flipV="0">
            <a:off x="11070166" y="3593041"/>
            <a:ext cx="267284" cy="158749"/>
          </a:xfrm>
          <a:prstGeom prst="ellipse">
            <a:avLst/>
          </a:prstGeom>
          <a:noFill/>
          <a:ln w="38099" cap="flat" cmpd="sng" algn="ctr">
            <a:solidFill>
              <a:srgbClr val="FF0000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5009486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0" flipH="0" flipV="0">
            <a:off x="10596061" y="4595834"/>
            <a:ext cx="1080000" cy="1080000"/>
          </a:xfrm>
          <a:prstGeom prst="rect">
            <a:avLst/>
          </a:prstGeom>
        </p:spPr>
      </p:pic>
      <p:sp>
        <p:nvSpPr>
          <p:cNvPr id="751631886" name=""/>
          <p:cNvSpPr txBox="1"/>
          <p:nvPr/>
        </p:nvSpPr>
        <p:spPr bwMode="auto">
          <a:xfrm flipH="0" flipV="0">
            <a:off x="5546729" y="3993021"/>
            <a:ext cx="441317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+2%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70272378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736EF407-B70B-42BF-E720-C44AC74B50E1}" type="datetime4">
              <a:rPr lang="de-DE"/>
              <a:t>26. März 2025</a:t>
            </a:fld>
            <a:endParaRPr lang="de-DE"/>
          </a:p>
        </p:txBody>
      </p:sp>
      <p:sp>
        <p:nvSpPr>
          <p:cNvPr id="21503837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5627482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C4E0F525-4032-2A15-4DA8-24D054CB1171}" type="slidenum">
              <a:rPr lang="de-DE"/>
              <a:t>53</a:t>
            </a:fld>
            <a:endParaRPr lang="de-DE"/>
          </a:p>
        </p:txBody>
      </p:sp>
      <p:sp>
        <p:nvSpPr>
          <p:cNvPr id="1183050276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sp>
        <p:nvSpPr>
          <p:cNvPr id="1456962115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pic>
        <p:nvPicPr>
          <p:cNvPr id="1408709493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pic>
        <p:nvPicPr>
          <p:cNvPr id="703422041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47123764" name=""/>
          <p:cNvSpPr txBox="1"/>
          <p:nvPr/>
        </p:nvSpPr>
        <p:spPr bwMode="auto">
          <a:xfrm flipH="0" flipV="0">
            <a:off x="5546730" y="3993021"/>
            <a:ext cx="441317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+2%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1922140093" name=""/>
          <p:cNvSpPr txBox="1"/>
          <p:nvPr/>
        </p:nvSpPr>
        <p:spPr bwMode="auto">
          <a:xfrm flipH="0" flipV="0">
            <a:off x="11195984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-61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8145308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AEB662D-5F3E-610B-3442-FD29A5093CF2}" type="datetime4">
              <a:rPr lang="de-DE"/>
              <a:t>26. März 2025</a:t>
            </a:fld>
            <a:endParaRPr lang="de-DE"/>
          </a:p>
        </p:txBody>
      </p:sp>
      <p:sp>
        <p:nvSpPr>
          <p:cNvPr id="732315362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177979019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C36B4177-2984-2427-CD66-EBD3ADE406AA}" type="slidenum">
              <a:rPr lang="de-DE"/>
              <a:t>54</a:t>
            </a:fld>
            <a:endParaRPr lang="de-DE"/>
          </a:p>
        </p:txBody>
      </p:sp>
      <p:pic>
        <p:nvPicPr>
          <p:cNvPr id="1065060132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335586310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CUDA Tuning</a:t>
            </a:r>
            <a:endParaRPr/>
          </a:p>
        </p:txBody>
      </p:sp>
      <p:pic>
        <p:nvPicPr>
          <p:cNvPr id="1318906027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97227739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5842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Inital vs. Final Benchmarks</a:t>
            </a:r>
            <a:endParaRPr/>
          </a:p>
        </p:txBody>
      </p:sp>
      <p:sp>
        <p:nvSpPr>
          <p:cNvPr id="1683005388" name=""/>
          <p:cNvSpPr txBox="1"/>
          <p:nvPr/>
        </p:nvSpPr>
        <p:spPr bwMode="auto">
          <a:xfrm flipH="0" flipV="0">
            <a:off x="5507972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-78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  <p:sp>
        <p:nvSpPr>
          <p:cNvPr id="1544850101" name=""/>
          <p:cNvSpPr txBox="1"/>
          <p:nvPr/>
        </p:nvSpPr>
        <p:spPr bwMode="auto">
          <a:xfrm flipH="0" flipV="0">
            <a:off x="11195984" y="3993021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-74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6864378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7" y="3155219"/>
            <a:ext cx="11159182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CPU vs. GPU</a:t>
            </a:r>
            <a:endParaRPr sz="4000" b="1"/>
          </a:p>
        </p:txBody>
      </p:sp>
      <p:sp>
        <p:nvSpPr>
          <p:cNvPr id="913643590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A6A319D3-343C-55B2-5CE1-2A0EF08A5D28}" type="datetime4">
              <a:rPr lang="de-DE"/>
              <a:t>26. März 2025</a:t>
            </a:fld>
            <a:endParaRPr lang="de-DE"/>
          </a:p>
        </p:txBody>
      </p:sp>
      <p:sp>
        <p:nvSpPr>
          <p:cNvPr id="81987346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2022016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7C40AECD-B04E-6C9E-1B7B-F56FA33912C0}" type="slidenum">
              <a:rPr lang="de-DE"/>
              <a:t>55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0760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D3138D53-A18D-98DB-4419-A7F6B6EDA561}" type="datetime4">
              <a:rPr lang="de-DE"/>
              <a:t>26. März 2025</a:t>
            </a:fld>
            <a:endParaRPr lang="de-DE"/>
          </a:p>
        </p:txBody>
      </p:sp>
      <p:sp>
        <p:nvSpPr>
          <p:cNvPr id="137839584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430783720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AC112AF-05D3-B3FA-8877-595EB1D58935}" type="slidenum">
              <a:rPr lang="de-DE"/>
              <a:t>56</a:t>
            </a:fld>
            <a:endParaRPr lang="de-DE"/>
          </a:p>
        </p:txBody>
      </p:sp>
      <p:sp>
        <p:nvSpPr>
          <p:cNvPr id="816126295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3"/>
            <a:ext cx="5469732" cy="4569617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b="1"/>
              <a:t>CPU</a:t>
            </a:r>
            <a:endParaRPr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Optimized for sequential tasks</a:t>
            </a:r>
            <a:endParaRPr strike="noStrike" cap="none" spc="0"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Many transistors dedicated to control flow and caching mechanisms</a:t>
            </a:r>
            <a:endParaRPr strike="noStrike" cap="none" spc="0"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Relies on large caches and complex flow control to handle memory latency</a:t>
            </a:r>
            <a:endParaRPr/>
          </a:p>
          <a:p>
            <a:pPr>
              <a:defRPr/>
            </a:pPr>
            <a:r>
              <a:rPr b="1"/>
              <a:t>GPU</a:t>
            </a:r>
            <a:endParaRPr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Optimized for parallel data processing</a:t>
            </a:r>
            <a:endParaRPr strike="noStrike" cap="none" spc="0"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Most transistors dedicated to computations</a:t>
            </a:r>
            <a:endParaRPr strike="noStrike" cap="none" spc="0"/>
          </a:p>
          <a:p>
            <a:pPr marL="261849" marR="0" indent="-261849" algn="l" defTabSz="914400">
              <a:lnSpc>
                <a:spcPct val="110000"/>
              </a:lnSpc>
              <a:spcBef>
                <a:spcPts val="0"/>
              </a:spcBef>
              <a:spcAft>
                <a:spcPts val="1198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trike="noStrike" cap="none" spc="0"/>
              <a:t>Hides memory latency by performing more computations concurrently</a:t>
            </a:r>
            <a:endParaRPr/>
          </a:p>
        </p:txBody>
      </p:sp>
      <p:sp>
        <p:nvSpPr>
          <p:cNvPr id="1443790381" name="Titel 5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4942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CPU vs. GPU</a:t>
            </a:r>
            <a:endParaRPr sz="2400"/>
          </a:p>
        </p:txBody>
      </p:sp>
      <p:sp>
        <p:nvSpPr>
          <p:cNvPr id="69153976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6490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  <p:pic>
        <p:nvPicPr>
          <p:cNvPr id="67781187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216048" y="2657635"/>
            <a:ext cx="5469732" cy="2700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06735332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001E6190-6A1F-943B-73AD-E352CF462599}" type="datetime4">
              <a:rPr lang="de-DE"/>
              <a:t>26. März 2025</a:t>
            </a:fld>
            <a:endParaRPr lang="de-DE"/>
          </a:p>
        </p:txBody>
      </p:sp>
      <p:sp>
        <p:nvSpPr>
          <p:cNvPr id="1372062137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468577557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D9291795-A5CF-D5DC-9668-87BFDEB55480}" type="slidenum">
              <a:rPr lang="de-DE"/>
              <a:t>57</a:t>
            </a:fld>
            <a:endParaRPr lang="de-DE"/>
          </a:p>
        </p:txBody>
      </p:sp>
      <p:sp>
        <p:nvSpPr>
          <p:cNvPr id="1008923637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46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CPU vs. GPU</a:t>
            </a:r>
            <a:endParaRPr sz="2400"/>
          </a:p>
        </p:txBody>
      </p:sp>
      <p:sp>
        <p:nvSpPr>
          <p:cNvPr id="929666738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Benchmarks</a:t>
            </a:r>
            <a:endParaRPr/>
          </a:p>
        </p:txBody>
      </p:sp>
      <p:pic>
        <p:nvPicPr>
          <p:cNvPr id="347272287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pic>
        <p:nvPicPr>
          <p:cNvPr id="1239524454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pic>
        <p:nvPicPr>
          <p:cNvPr id="1621668352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flipH="0" flipV="0">
            <a:off x="10294235" y="4558440"/>
            <a:ext cx="1803499" cy="1803499"/>
          </a:xfrm>
          <a:prstGeom prst="rect">
            <a:avLst/>
          </a:prstGeom>
        </p:spPr>
      </p:pic>
      <p:sp>
        <p:nvSpPr>
          <p:cNvPr id="541713146" name=""/>
          <p:cNvSpPr txBox="1"/>
          <p:nvPr/>
        </p:nvSpPr>
        <p:spPr bwMode="auto">
          <a:xfrm flipH="0" flipV="0">
            <a:off x="5476099" y="4361602"/>
            <a:ext cx="511948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+</a:t>
            </a:r>
            <a:r>
              <a:rPr lang="de-DE" sz="1000" b="0" i="0" u="none" strike="noStrike" cap="none" spc="0">
                <a:solidFill>
                  <a:srgbClr val="FF0000"/>
                </a:solidFill>
                <a:latin typeface="Arial"/>
                <a:ea typeface="Arial"/>
                <a:cs typeface="Arial"/>
              </a:rPr>
              <a:t>52</a:t>
            </a:r>
            <a:r>
              <a:rPr sz="1000" b="0" i="0" u="none">
                <a:solidFill>
                  <a:srgbClr val="FF000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FF0000"/>
              </a:solidFill>
              <a:latin typeface="Arial"/>
              <a:cs typeface="Arial"/>
            </a:endParaRPr>
          </a:p>
        </p:txBody>
      </p:sp>
      <p:sp>
        <p:nvSpPr>
          <p:cNvPr id="2139363581" name=""/>
          <p:cNvSpPr txBox="1"/>
          <p:nvPr/>
        </p:nvSpPr>
        <p:spPr bwMode="auto">
          <a:xfrm flipH="0" flipV="0">
            <a:off x="11195984" y="4361602"/>
            <a:ext cx="480074" cy="244199"/>
          </a:xfrm>
          <a:prstGeom prst="rect">
            <a:avLst/>
          </a:prstGeom>
          <a:noFill/>
        </p:spPr>
        <p:txBody>
          <a:bodyPr vertOverflow="overflow" horzOverflow="overflow" vert="horz" wrap="none" lIns="91440" tIns="45720" rIns="91440" bIns="45720" numCol="1" spcCol="0" rtlCol="0" fromWordArt="0" anchor="t" anchorCtr="0" forceAA="0" upright="0" compatLnSpc="0">
            <a:spAutoFit/>
          </a:bodyPr>
          <a:p>
            <a:pPr>
              <a:defRPr/>
            </a:pPr>
            <a:r>
              <a:rPr lang="de-DE" sz="1000" b="0" i="0" u="none" strike="noStrike" cap="none" spc="0">
                <a:solidFill>
                  <a:srgbClr val="00B050"/>
                </a:solidFill>
                <a:latin typeface="Arial"/>
                <a:ea typeface="Arial"/>
                <a:cs typeface="Arial"/>
              </a:rPr>
              <a:t>-18</a:t>
            </a:r>
            <a:r>
              <a:rPr sz="1000" b="0" i="0" u="none">
                <a:solidFill>
                  <a:srgbClr val="00B050"/>
                </a:solidFill>
                <a:latin typeface="Arial"/>
                <a:ea typeface="Arial"/>
                <a:cs typeface="Arial"/>
              </a:rPr>
              <a:t>%</a:t>
            </a:r>
            <a:endParaRPr sz="1000" b="0">
              <a:solidFill>
                <a:srgbClr val="00B050"/>
              </a:solidFill>
              <a:latin typeface="Arial"/>
              <a:cs typeface="Arial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8476244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57833BE9-8A39-C15D-6843-444FD36333A5}" type="datetime4">
              <a:rPr lang="de-DE"/>
              <a:t>26. März 2025</a:t>
            </a:fld>
            <a:endParaRPr lang="de-DE"/>
          </a:p>
        </p:txBody>
      </p:sp>
      <p:sp>
        <p:nvSpPr>
          <p:cNvPr id="874112899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8290290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3753BF86-2B87-BB47-76C6-A4B27E7E4655}" type="slidenum">
              <a:rPr lang="de-DE"/>
              <a:t>58</a:t>
            </a:fld>
            <a:endParaRPr lang="de-DE"/>
          </a:p>
        </p:txBody>
      </p:sp>
      <p:sp>
        <p:nvSpPr>
          <p:cNvPr id="1554323478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6" y="1631155"/>
            <a:ext cx="11157744" cy="4569618"/>
          </a:xfrm>
        </p:spPr>
        <p:txBody>
          <a:bodyPr vertOverflow="overflow" horzOverflow="overflow" vert="horz" wrap="square" lIns="0" tIns="0" rIns="360000" bIns="0" numCol="1" spcCol="0" rtlCol="0" fromWordArt="0" anchor="t" anchorCtr="0" forceAA="0" upright="0" compatLnSpc="0">
            <a:normAutofit fontScale="65000" lnSpcReduction="7000"/>
          </a:bodyPr>
          <a:lstStyle/>
          <a:p>
            <a:pPr>
              <a:defRPr/>
            </a:pPr>
            <a:r>
              <a:rPr sz="1600" b="0" i="0" u="none">
                <a:solidFill>
                  <a:srgbClr val="000000"/>
                </a:solidFill>
                <a:latin typeface="Arial"/>
                <a:ea typeface="Arial"/>
                <a:cs typeface="Arial"/>
              </a:rPr>
              <a:t>p. 1</a:t>
            </a:r>
            <a:r>
              <a:rPr sz="1600">
                <a:latin typeface="Arial"/>
                <a:ea typeface="Arial"/>
                <a:cs typeface="Arial"/>
              </a:rPr>
              <a:t>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3" tooltip="https://www.avg.com/de/signal/cpu-vs-gpu-comparison"/>
              </a:rPr>
              <a:t>https://www.avg.com/de/signal/cpu-vs-gpu-comparison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9: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4" tooltip="https://en.wikipedia.org/wiki/Multithreading_(computer_architecture)"/>
              </a:rPr>
              <a:t>https://en.wikipedia.org/wiki/Multithreading_(computer_architecture)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10: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5" tooltip="https://pixabay.com/de/illustrations/statistiken-gesch%C3%A4ft-graph-daten-5041374/"/>
              </a:rPr>
              <a:t>https://pixabay.com/de/illustrations/statistiken-gesch%C3%A4ft-graph-daten-5041374/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16, 18: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6" tooltip="https://doku.lrz.de/openmp-shared-memory-and-device-parallelism-11481693.html"/>
              </a:rPr>
              <a:t>https://doku.lrz.de/openmp-shared-memory-and-device-parallelism-11481693.html</a:t>
            </a:r>
            <a:endParaRPr sz="1600">
              <a:latin typeface="Arial"/>
              <a:cs typeface="Arial"/>
            </a:endParaRPr>
          </a:p>
          <a:p>
            <a:pPr>
              <a:defRPr/>
            </a:pPr>
            <a:r>
              <a:rPr lang="de-DE" sz="1600">
                <a:latin typeface="Arial"/>
                <a:ea typeface="Arial"/>
                <a:cs typeface="Arial"/>
              </a:rPr>
              <a:t>p. 21: </a:t>
            </a:r>
            <a:r>
              <a:rPr lang="de-DE" sz="1600" b="0" i="0" u="sng" strike="noStrike" cap="none" spc="0">
                <a:latin typeface="Arial"/>
                <a:ea typeface="Arial"/>
                <a:cs typeface="Arial"/>
                <a:hlinkClick r:id="rId7" tooltip="https://www.intel.com/content/www/us/en/developer/tools/oneapi/overview.html"/>
              </a:rPr>
              <a:t>https://www.intel.com/content/www/us/en/developer/tools/oneapi/overview.html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>
                <a:latin typeface="Arial"/>
                <a:ea typeface="Arial"/>
                <a:cs typeface="Arial"/>
              </a:rPr>
              <a:t>p. 21: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8" tooltip="https://llvm.org/"/>
              </a:rPr>
              <a:t>https://llvm.org/</a:t>
            </a:r>
            <a:endParaRPr sz="1600">
              <a:latin typeface="Arial"/>
              <a:cs typeface="Arial"/>
            </a:endParaRPr>
          </a:p>
          <a:p>
            <a:pPr>
              <a:defRPr/>
            </a:pPr>
            <a:r>
              <a:rPr lang="de-DE" sz="1600">
                <a:latin typeface="Arial"/>
                <a:ea typeface="Arial"/>
                <a:cs typeface="Arial"/>
              </a:rPr>
              <a:t>p. 27: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9" tooltip="https://en.wikipedia.org/wiki/Single_instruction,_multiple_data"/>
              </a:rPr>
              <a:t>https://en.wikipedia.org/wiki/Single_instruction,_multiple_data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28: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0" tooltip="https://documentation-service.arm.com/static/6530e5163f12c06bc0f74108"/>
              </a:rPr>
              <a:t>https://documentation-service.arm.com/static/6530e5163f12c06bc0f74108</a:t>
            </a:r>
            <a:endParaRPr sz="1600">
              <a:latin typeface="Arial"/>
              <a:cs typeface="Arial"/>
            </a:endParaRPr>
          </a:p>
          <a:p>
            <a:pPr>
              <a:defRPr/>
            </a:pPr>
            <a:r>
              <a:rPr sz="1600">
                <a:latin typeface="Arial"/>
                <a:ea typeface="Arial"/>
                <a:cs typeface="Arial"/>
              </a:rPr>
              <a:t>p. 32: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1" tooltip="https://xkcd.com/2347/"/>
              </a:rPr>
              <a:t>https://xkcd.com/2347/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33: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2" tooltip="https://en.wikipedia.org/wiki/Streaming_SIMD_Extensions"/>
              </a:rPr>
              <a:t>https://en.wikipedia.org/wiki/Streaming_SIMD_Extensions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44: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3" tooltip="https://en.wikipedia.org/wiki/CUDA"/>
              </a:rPr>
              <a:t>https://en.wikipedia.org/wiki/CUDA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51: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4" tooltip="https://docs.nvidia.com/cuda/cuda-c-programming-guide/index.html"/>
              </a:rPr>
              <a:t>https://docs.nvidia.com/cuda/cuda-c-programming-guide/index.html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52: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5" tooltip="https://www.nytimes.com/2016/08/06/arts/this-is-fine-meme-dog-fire.html"/>
              </a:rPr>
              <a:t>https://www.nytimes.com/2016/08/06/arts/this-is-fine-meme-dog-fire.html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56: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4" tooltip="https://docs.nvidia.com/cuda/cuda-c-programming-guide/index.html"/>
              </a:rPr>
              <a:t>https://docs.nvidia.com/cuda/cuda-c-programming-guide/index.html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  <a:p>
            <a:pPr>
              <a:defRPr/>
            </a:pPr>
            <a:r>
              <a:rPr lang="de-DE" sz="1600" b="0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p. 57: </a:t>
            </a:r>
            <a:r>
              <a:rPr lang="de-DE" sz="1600" b="0" i="0" u="sng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  <a:hlinkClick r:id="rId16" tooltip="https://imgflip.com/memegenerator/Table-Flip-Guy"/>
              </a:rPr>
              <a:t>https://imgflip.com/memegenerator/Table-Flip-Guy</a:t>
            </a:r>
            <a:endParaRPr sz="1600" b="0" i="0" u="none" strike="noStrike" cap="none" spc="0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1119693261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83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Picture Credits</a:t>
            </a:r>
            <a:endParaRPr/>
          </a:p>
        </p:txBody>
      </p:sp>
      <p:sp>
        <p:nvSpPr>
          <p:cNvPr id="801013933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4384" cy="249811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bg>
      <p:bgPr shadeToTitle="0">
        <a:solidFill>
          <a:schemeClr val="bg1"/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24761445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3C1B02EC-A60B-ECE6-31ED-CDDB923DBB3B}" type="datetime4">
              <a:rPr lang="de-DE"/>
              <a:t>26. März 2025</a:t>
            </a:fld>
            <a:endParaRPr lang="de-DE"/>
          </a:p>
        </p:txBody>
      </p:sp>
      <p:sp>
        <p:nvSpPr>
          <p:cNvPr id="230451786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032271028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196F013A-9D9A-C09B-6160-254D3D68C42D}" type="slidenum">
              <a:rPr lang="de-DE"/>
              <a:t>59</a:t>
            </a:fld>
            <a:endParaRPr lang="de-DE"/>
          </a:p>
        </p:txBody>
      </p:sp>
      <p:sp>
        <p:nvSpPr>
          <p:cNvPr id="663429685" name="Titel 5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Compiler</a:t>
            </a:r>
            <a:endParaRPr/>
          </a:p>
        </p:txBody>
      </p:sp>
      <p:sp>
        <p:nvSpPr>
          <p:cNvPr id="1813773364" name="Textplatzhalter 9"/>
          <p:cNvSpPr>
            <a:spLocks noGrp="1"/>
          </p:cNvSpPr>
          <p:nvPr>
            <p:ph type="body" sz="quarter" idx="37"/>
          </p:nvPr>
        </p:nvSpPr>
        <p:spPr bwMode="auto"/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GCC vs. Clang</a:t>
            </a:r>
            <a:endParaRPr/>
          </a:p>
        </p:txBody>
      </p:sp>
      <p:graphicFrame>
        <p:nvGraphicFramePr>
          <p:cNvPr id="1049825792" name=""/>
          <p:cNvGraphicFramePr>
            <a:graphicFrameLocks xmlns:a="http://schemas.openxmlformats.org/drawingml/2006/main"/>
          </p:cNvGraphicFramePr>
          <p:nvPr>
            <p:ph sz="quarter" idx="14" hasCustomPrompt="1"/>
          </p:nvPr>
        </p:nvGraphicFramePr>
        <p:xfrm>
          <a:off x="511966" y="2705441"/>
          <a:ext cx="11168065" cy="2877818"/>
        </p:xfrm>
        <a:graphic>
          <a:graphicData uri="http://schemas.openxmlformats.org/drawingml/2006/table">
            <a:tbl>
              <a:tblPr firstRow="1" firstCol="0" lastRow="0" lastCol="0" bandRow="1" bandCol="0">
                <a:tableStyleId>{5C22544A-7EE6-4342-B048-85BDC9FD1C3A}</a:tableStyleId>
              </a:tblPr>
              <a:tblGrid>
                <a:gridCol w="2340000"/>
                <a:gridCol w="4140000"/>
                <a:gridCol w="4675365"/>
              </a:tblGrid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Feature</a:t>
                      </a:r>
                      <a:endParaRPr sz="1400" b="1" i="0" u="none" strike="noStrike" cap="none" spc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GCC</a:t>
                      </a:r>
                      <a:endParaRPr sz="1400" b="1" i="0" u="none" strike="noStrike" cap="none" spc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bg1"/>
                          </a:solidFill>
                          <a:latin typeface="Arial"/>
                          <a:ea typeface="Arial"/>
                          <a:cs typeface="Arial"/>
                        </a:rPr>
                        <a:t>Clang</a:t>
                      </a:r>
                      <a:endParaRPr sz="1400" b="1" i="0" u="none" strike="noStrike" cap="none" spc="0">
                        <a:solidFill>
                          <a:schemeClr val="bg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tx2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Performance</a:t>
                      </a:r>
                      <a:endParaRPr sz="1400" b="1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Generally considered highly optimized with mature optimizations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Competitive performance, sometimes faster than GCC in certain benchmarks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Optimization</a:t>
                      </a:r>
                      <a:endParaRPr sz="1400" b="1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Extensive optimizations options (e.g. O1. O2, O3 flags)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Similar set of optimizations, sometimes better diagnosctics (clang-tidy) and debugging (clang-analyzer) support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Native Thread Support</a:t>
                      </a:r>
                      <a:endParaRPr lang="de-DE" sz="1400" b="1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B050"/>
                          </a:solidFill>
                          <a:latin typeface="Noto Emoji"/>
                          <a:ea typeface="Noto Emoji"/>
                          <a:cs typeface="Noto Emoji"/>
                        </a:rPr>
                        <a:t>✅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B050"/>
                          </a:solidFill>
                          <a:latin typeface="Noto Emoji"/>
                          <a:ea typeface="Noto Emoji"/>
                          <a:cs typeface="Noto Emoji"/>
                        </a:rPr>
                        <a:t>✅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OpenMP Support</a:t>
                      </a:r>
                      <a:endParaRPr sz="1400" b="1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B050"/>
                          </a:solidFill>
                          <a:latin typeface="Noto Emoji"/>
                          <a:ea typeface="Noto Emoji"/>
                          <a:cs typeface="Noto Emoji"/>
                        </a:rPr>
                        <a:t>✅</a:t>
                      </a:r>
                      <a:endParaRPr sz="1400" b="1" i="0" u="none" strike="noStrike" cap="none" spc="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B050"/>
                          </a:solidFill>
                          <a:latin typeface="Noto Emoji"/>
                          <a:ea typeface="Noto Emoji"/>
                          <a:cs typeface="Noto Emoji"/>
                        </a:rPr>
                        <a:t>✅</a:t>
                      </a:r>
                      <a:endParaRPr sz="1400" b="1" i="0" u="none" strike="noStrike" cap="none" spc="0">
                        <a:solidFill>
                          <a:srgbClr val="00B050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Use Cases</a:t>
                      </a:r>
                      <a:endParaRPr sz="1400" b="1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Widely used in embedded systems, scientific computing, Linux distributions</a:t>
                      </a:r>
                      <a:b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</a:b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Preferred in environments like macOS, iOS, Android (via Google‘s Android NDK)</a:t>
                      </a:r>
                      <a:endParaRPr sz="1400" b="0" i="0" u="none" strike="noStrike" cap="none" spc="0">
                        <a:solidFill>
                          <a:schemeClr val="tx1"/>
                        </a:solidFill>
                        <a:latin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Debugging</a:t>
                      </a:r>
                      <a:endParaRPr lang="de-DE" sz="1400" b="1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GDB: Stable and well-optimized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LLDB: Faster start-up time, part of the LLVM project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1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License</a:t>
                      </a:r>
                      <a:endParaRPr lang="de-DE" sz="1400" b="1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 anchor="ctr"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chemeClr val="tx1"/>
                          </a:solidFill>
                          <a:latin typeface="Arial"/>
                          <a:ea typeface="Arial"/>
                          <a:cs typeface="Arial"/>
                        </a:rPr>
                        <a:t>GPL v3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p>
                      <a:pPr marL="0" marR="0" indent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de-DE" sz="1400" b="0" i="0" u="none" strike="noStrike" cap="none" spc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Open Source (Apache License 2.0)</a:t>
                      </a:r>
                      <a:endParaRPr lang="de-DE" sz="1400" b="0" i="0" u="none" strike="noStrike" cap="none" spc="0">
                        <a:solidFill>
                          <a:schemeClr val="tx1"/>
                        </a:solidFill>
                        <a:latin typeface="Arial"/>
                        <a:ea typeface="Arial"/>
                        <a:cs typeface="Arial"/>
                      </a:endParaRPr>
                    </a:p>
                  </a:txBody>
                  <a:tcPr>
                    <a:lnL w="12699" algn="ctr">
                      <a:solidFill>
                        <a:schemeClr val="tx2"/>
                      </a:solidFill>
                    </a:lnL>
                    <a:lnR w="12699" algn="ctr">
                      <a:solidFill>
                        <a:schemeClr val="tx2"/>
                      </a:solidFill>
                    </a:lnR>
                    <a:lnT w="12699" algn="ctr">
                      <a:solidFill>
                        <a:schemeClr val="tx2"/>
                      </a:solidFill>
                    </a:lnT>
                    <a:lnB w="12699" algn="ctr">
                      <a:solidFill>
                        <a:schemeClr val="tx2"/>
                      </a:solidFill>
                    </a:lnB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pic>
        <p:nvPicPr>
          <p:cNvPr id="1726138343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4492959" y="1484567"/>
            <a:ext cx="898189" cy="1059864"/>
          </a:xfrm>
          <a:prstGeom prst="rect">
            <a:avLst/>
          </a:prstGeom>
        </p:spPr>
      </p:pic>
      <p:pic>
        <p:nvPicPr>
          <p:cNvPr id="905076138" name=""/>
          <p:cNvPicPr>
            <a:picLocks noChangeAspect="1"/>
          </p:cNvPicPr>
          <p:nvPr/>
        </p:nvPicPr>
        <p:blipFill>
          <a:blip r:embed="rId4"/>
          <a:srcRect l="0" t="-29461" r="0" b="-29461"/>
          <a:stretch/>
        </p:blipFill>
        <p:spPr bwMode="auto">
          <a:xfrm flipH="0" flipV="0">
            <a:off x="8506455" y="1224178"/>
            <a:ext cx="1585912" cy="158064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643988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4EBC0112-9804-9DC4-A1C0-C26CC3FCC318}" type="datetime4">
              <a:rPr lang="de-DE"/>
              <a:t>26. März 2025</a:t>
            </a:fld>
            <a:endParaRPr lang="de-DE"/>
          </a:p>
        </p:txBody>
      </p:sp>
      <p:sp>
        <p:nvSpPr>
          <p:cNvPr id="50166131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1786564663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49F05C14-D053-AADE-D1A2-0538C8A756A3}" type="slidenum">
              <a:rPr lang="de-DE"/>
              <a:t>6</a:t>
            </a:fld>
            <a:endParaRPr lang="de-DE"/>
          </a:p>
        </p:txBody>
      </p:sp>
      <p:sp>
        <p:nvSpPr>
          <p:cNvPr id="136171129" name="Textplatzhalter 6"/>
          <p:cNvSpPr>
            <a:spLocks noGrp="1"/>
          </p:cNvSpPr>
          <p:nvPr>
            <p:ph type="body" sz="quarter" idx="13"/>
          </p:nvPr>
        </p:nvSpPr>
        <p:spPr bwMode="auto">
          <a:xfrm>
            <a:off x="518317" y="1631155"/>
            <a:ext cx="5469732" cy="4569618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Matrix Module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Defines struct and handles memory management (e.g.,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malloc_matrix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free_matrix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print_matrix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)</a:t>
            </a:r>
            <a:endParaRPr sz="1400" b="0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Input/Output Module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Defines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struct and loads weights and image data (e.g.,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malloc_io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free_io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io_to_matrix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get_value</a:t>
            </a: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)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TensorFlow Module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mplements basic functions like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add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conv2d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relu</a:t>
            </a:r>
            <a:endParaRPr sz="1400" b="1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Timer Module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Provides timing functions to measure performance (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start_timer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stop_timer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delta_time_us, 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delta_time_s</a:t>
            </a: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)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0" lvl="1" indent="0" algn="l" defTabSz="914400">
              <a:lnSpc>
                <a:spcPct val="101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None/>
              <a:defRPr/>
            </a:pPr>
            <a:r>
              <a:rPr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Main Modul</a:t>
            </a:r>
            <a:endParaRPr sz="1400" b="1" i="0" u="none" strike="noStrike" cap="none" spc="0">
              <a:solidFill>
                <a:srgbClr val="000000"/>
              </a:solidFill>
              <a:latin typeface="Arial"/>
              <a:ea typeface="Arial"/>
              <a:cs typeface="Arial"/>
            </a:endParaRPr>
          </a:p>
          <a:p>
            <a:pPr marL="261850" marR="0" lvl="1" indent="-261850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Integrates all modules, runs the AI graph, and logs performance metrics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81320956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474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Naive Implementation</a:t>
            </a:r>
            <a:endParaRPr/>
          </a:p>
        </p:txBody>
      </p:sp>
      <p:pic>
        <p:nvPicPr>
          <p:cNvPr id="922756478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272383" y="1631153"/>
            <a:ext cx="5337621" cy="4569618"/>
          </a:xfrm>
          <a:prstGeom prst="rect">
            <a:avLst/>
          </a:prstGeom>
        </p:spPr>
      </p:pic>
      <p:sp>
        <p:nvSpPr>
          <p:cNvPr id="2135263217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618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Implementation</a:t>
            </a:r>
            <a:endParaRPr b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0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3859456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CF26A351-73E2-2E44-770E-2C1412292C67}" type="datetime4">
              <a:rPr lang="de-DE"/>
              <a:t>26. März 2025</a:t>
            </a:fld>
            <a:endParaRPr lang="de-DE"/>
          </a:p>
        </p:txBody>
      </p:sp>
      <p:sp>
        <p:nvSpPr>
          <p:cNvPr id="261997944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1711904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75914919-6523-2DCC-9208-11B6B69B8731}" type="slidenum">
              <a:rPr lang="de-DE"/>
              <a:t>60</a:t>
            </a:fld>
            <a:endParaRPr lang="de-DE"/>
          </a:p>
        </p:txBody>
      </p:sp>
      <p:sp>
        <p:nvSpPr>
          <p:cNvPr id="684865779" name="Textplatzhalter 6"/>
          <p:cNvSpPr>
            <a:spLocks noGrp="1"/>
          </p:cNvSpPr>
          <p:nvPr>
            <p:ph type="body" sz="quarter" idx="13"/>
          </p:nvPr>
        </p:nvSpPr>
        <p:spPr bwMode="auto"/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defRPr/>
            </a:pPr>
            <a:r>
              <a:rPr sz="3600" b="1"/>
              <a:t>G</a:t>
            </a:r>
            <a:r>
              <a:rPr sz="3600" b="0"/>
              <a:t>UI-Oriented</a:t>
            </a:r>
            <a:endParaRPr sz="3600" b="0"/>
          </a:p>
          <a:p>
            <a:pPr>
              <a:defRPr/>
            </a:pPr>
            <a:r>
              <a:rPr sz="3600" b="1"/>
              <a:t>O</a:t>
            </a:r>
            <a:r>
              <a:rPr sz="3600" b="0"/>
              <a:t>ptimized</a:t>
            </a:r>
            <a:endParaRPr sz="3600" b="0"/>
          </a:p>
          <a:p>
            <a:pPr>
              <a:defRPr/>
            </a:pPr>
            <a:r>
              <a:rPr sz="3600" b="1"/>
              <a:t>O</a:t>
            </a:r>
            <a:r>
              <a:rPr sz="3600" b="0"/>
              <a:t>ptions </a:t>
            </a:r>
            <a:endParaRPr sz="3600" b="0"/>
          </a:p>
          <a:p>
            <a:pPr>
              <a:defRPr/>
            </a:pPr>
            <a:r>
              <a:rPr sz="2600" b="0"/>
              <a:t>and</a:t>
            </a:r>
            <a:endParaRPr sz="2600" b="0"/>
          </a:p>
          <a:p>
            <a:pPr>
              <a:defRPr/>
            </a:pPr>
            <a:r>
              <a:rPr sz="3600" b="1"/>
              <a:t>S</a:t>
            </a:r>
            <a:r>
              <a:rPr sz="3600" b="0"/>
              <a:t>ettings</a:t>
            </a:r>
            <a:endParaRPr sz="3600" b="0"/>
          </a:p>
          <a:p>
            <a:pPr>
              <a:defRPr/>
            </a:pPr>
            <a:r>
              <a:rPr sz="3600" b="1"/>
              <a:t>E</a:t>
            </a:r>
            <a:r>
              <a:rPr sz="3600" b="0"/>
              <a:t>ngine</a:t>
            </a:r>
            <a:endParaRPr sz="2400" b="0"/>
          </a:p>
        </p:txBody>
      </p:sp>
      <p:sp>
        <p:nvSpPr>
          <p:cNvPr id="384569008" name="Titel 5"/>
          <p:cNvSpPr>
            <a:spLocks noGrp="1"/>
          </p:cNvSpPr>
          <p:nvPr>
            <p:ph type="title"/>
          </p:nvPr>
        </p:nvSpPr>
        <p:spPr bwMode="auto">
          <a:xfrm>
            <a:off x="518316" y="301185"/>
            <a:ext cx="6851223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Build Tools</a:t>
            </a:r>
            <a:endParaRPr sz="2400"/>
          </a:p>
        </p:txBody>
      </p:sp>
      <p:pic>
        <p:nvPicPr>
          <p:cNvPr id="995432026" name=""/>
          <p:cNvPicPr>
            <a:picLocks noChangeAspect="1"/>
          </p:cNvPicPr>
          <p:nvPr>
            <p:ph type="pic" sz="quarter" idx="25" hasCustomPrompt="1"/>
          </p:nvPr>
        </p:nvPicPr>
        <p:blipFill>
          <a:blip r:embed="rId3"/>
          <a:stretch/>
        </p:blipFill>
        <p:spPr bwMode="auto">
          <a:xfrm rot="0">
            <a:off x="6422650" y="1631153"/>
            <a:ext cx="5037087" cy="4569618"/>
          </a:xfrm>
          <a:prstGeom prst="rect">
            <a:avLst/>
          </a:prstGeom>
        </p:spPr>
      </p:pic>
      <p:sp>
        <p:nvSpPr>
          <p:cNvPr id="29823065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5" y="687596"/>
            <a:ext cx="6846543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/>
              <a:t>Dialog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0996527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BF1C4148-7EE5-BC3A-A6BE-C04385FC9213}" type="datetime4">
              <a:rPr lang="de-DE"/>
              <a:t>26. März 2025</a:t>
            </a:fld>
            <a:endParaRPr lang="de-DE"/>
          </a:p>
        </p:txBody>
      </p:sp>
      <p:sp>
        <p:nvSpPr>
          <p:cNvPr id="796770870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617808856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FB57E1F7-4BDF-CA90-D39A-077DB0A6CE00}" type="slidenum">
              <a:rPr lang="de-DE"/>
              <a:t>7</a:t>
            </a:fld>
            <a:endParaRPr lang="de-DE"/>
          </a:p>
        </p:txBody>
      </p:sp>
      <p:pic>
        <p:nvPicPr>
          <p:cNvPr id="1827971522" name=""/>
          <p:cNvPicPr>
            <a:picLocks noChangeAspect="1"/>
          </p:cNvPicPr>
          <p:nvPr>
            <p:ph sz="quarter" idx="14" hasCustomPrompt="1"/>
          </p:nvPr>
        </p:nvPicPr>
        <p:blipFill>
          <a:blip r:embed="rId3"/>
          <a:stretch/>
        </p:blipFill>
        <p:spPr bwMode="auto">
          <a:xfrm rot="0">
            <a:off x="518316" y="2275045"/>
            <a:ext cx="5469732" cy="3281839"/>
          </a:xfrm>
          <a:prstGeom prst="rect">
            <a:avLst/>
          </a:prstGeom>
        </p:spPr>
      </p:pic>
      <p:sp>
        <p:nvSpPr>
          <p:cNvPr id="746506476" name="Titel 8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Naive Implementation</a:t>
            </a:r>
            <a:endParaRPr sz="2400"/>
          </a:p>
        </p:txBody>
      </p:sp>
      <p:pic>
        <p:nvPicPr>
          <p:cNvPr id="2104297708" name=""/>
          <p:cNvPicPr>
            <a:picLocks noChangeAspect="1"/>
          </p:cNvPicPr>
          <p:nvPr>
            <p:ph sz="quarter" idx="39" hasCustomPrompt="1"/>
          </p:nvPr>
        </p:nvPicPr>
        <p:blipFill>
          <a:blip r:embed="rId4"/>
          <a:stretch/>
        </p:blipFill>
        <p:spPr bwMode="auto">
          <a:xfrm rot="0">
            <a:off x="6206329" y="2275045"/>
            <a:ext cx="5469732" cy="3281839"/>
          </a:xfrm>
          <a:prstGeom prst="rect">
            <a:avLst/>
          </a:prstGeom>
        </p:spPr>
      </p:pic>
      <p:sp>
        <p:nvSpPr>
          <p:cNvPr id="137125709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Benchmarks</a:t>
            </a:r>
            <a:endParaRPr sz="160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01883867" name="Titel 1"/>
          <p:cNvSpPr>
            <a:spLocks noGrp="1"/>
          </p:cNvSpPr>
          <p:nvPr>
            <p:ph type="title" hasCustomPrompt="1"/>
          </p:nvPr>
        </p:nvSpPr>
        <p:spPr bwMode="auto">
          <a:xfrm>
            <a:off x="518316" y="3155039"/>
            <a:ext cx="11158821" cy="548999"/>
          </a:xfrm>
        </p:spPr>
        <p:txBody>
          <a:bodyPr anchor="ctr" anchorCtr="0"/>
          <a:lstStyle>
            <a:lvl1pPr>
              <a:defRPr sz="4000">
                <a:solidFill>
                  <a:schemeClr val="tx1"/>
                </a:solidFill>
              </a:defRPr>
            </a:lvl1pPr>
          </a:lstStyle>
          <a:p>
            <a:pPr algn="ctr">
              <a:defRPr/>
            </a:pPr>
            <a:r>
              <a:rPr lang="de-DE" sz="40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Multithreading</a:t>
            </a:r>
            <a:endParaRPr/>
          </a:p>
        </p:txBody>
      </p:sp>
      <p:sp>
        <p:nvSpPr>
          <p:cNvPr id="1943891193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596567BD-3D4A-4657-DF27-C75EDD85B914}" type="datetime4">
              <a:rPr lang="de-DE"/>
              <a:t>26. März 2025</a:t>
            </a:fld>
            <a:endParaRPr lang="de-DE"/>
          </a:p>
        </p:txBody>
      </p:sp>
      <p:sp>
        <p:nvSpPr>
          <p:cNvPr id="1709648573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522161605" name="Foliennummernplatzhalter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6DC3AC49-2DCF-D0A7-92B9-D8CCA21C35D6}" type="slidenum">
              <a:rPr lang="de-DE"/>
              <a:t>8</a:t>
            </a:fld>
            <a:endParaRPr lang="de-DE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xmlns:mc="http://schemas.openxmlformats.org/markup-compatibility/2006" showMasterPhAnim="0" showMasterSp="1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3928909" name="Datumsplatzhalter 2"/>
          <p:cNvSpPr>
            <a:spLocks noGrp="1"/>
          </p:cNvSpPr>
          <p:nvPr>
            <p:ph type="dt" sz="half" idx="10"/>
          </p:nvPr>
        </p:nvSpPr>
        <p:spPr bwMode="auto"/>
        <p:txBody>
          <a:bodyPr/>
          <a:lstStyle/>
          <a:p>
            <a:pPr>
              <a:defRPr/>
            </a:pPr>
            <a:fld id="{89E9EA27-2DDC-3036-3D3D-F5A405CF7D74}" type="datetime4">
              <a:rPr lang="de-DE"/>
              <a:t>26. März 2025</a:t>
            </a:fld>
            <a:endParaRPr lang="de-DE"/>
          </a:p>
        </p:txBody>
      </p:sp>
      <p:sp>
        <p:nvSpPr>
          <p:cNvPr id="2125120958" name="Fußzeilenplatzhalter 3"/>
          <p:cNvSpPr>
            <a:spLocks noGrp="1"/>
          </p:cNvSpPr>
          <p:nvPr>
            <p:ph type="ftr" sz="quarter" idx="11"/>
          </p:nvPr>
        </p:nvSpPr>
        <p:spPr bwMode="auto"/>
        <p:txBody>
          <a:bodyPr/>
          <a:lstStyle/>
          <a:p>
            <a:pPr>
              <a:defRPr/>
            </a:pPr>
            <a:r>
              <a:rPr lang="de-DE"/>
              <a:t>Technische Fakultät</a:t>
            </a:r>
            <a:endParaRPr lang="de-DE"/>
          </a:p>
        </p:txBody>
      </p:sp>
      <p:sp>
        <p:nvSpPr>
          <p:cNvPr id="2063109382" name="Foliennummernplatzhalter 4"/>
          <p:cNvSpPr>
            <a:spLocks noGrp="1"/>
          </p:cNvSpPr>
          <p:nvPr>
            <p:ph type="sldNum" sz="quarter" idx="12"/>
          </p:nvPr>
        </p:nvSpPr>
        <p:spPr bwMode="auto">
          <a:xfrm>
            <a:off x="11482098" y="6634664"/>
            <a:ext cx="193963" cy="123111"/>
          </a:xfrm>
        </p:spPr>
        <p:txBody>
          <a:bodyPr/>
          <a:lstStyle/>
          <a:p>
            <a:pPr>
              <a:defRPr/>
            </a:pPr>
            <a:fld id="{3F593DF1-F335-0677-6F7B-D0A9993110A5}" type="slidenum">
              <a:rPr lang="de-DE"/>
              <a:t>9</a:t>
            </a:fld>
            <a:endParaRPr lang="de-DE"/>
          </a:p>
        </p:txBody>
      </p:sp>
      <p:sp>
        <p:nvSpPr>
          <p:cNvPr id="47841604" name="Titel 5"/>
          <p:cNvSpPr>
            <a:spLocks noGrp="1"/>
          </p:cNvSpPr>
          <p:nvPr>
            <p:ph type="title"/>
          </p:nvPr>
        </p:nvSpPr>
        <p:spPr bwMode="auto">
          <a:xfrm>
            <a:off x="518317" y="301185"/>
            <a:ext cx="6845104" cy="329544"/>
          </a:xfrm>
        </p:spPr>
        <p:txBody>
          <a:bodyPr/>
          <a:lstStyle>
            <a:lvl1pPr>
              <a:defRPr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2400" b="1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Multithreading</a:t>
            </a:r>
            <a:endParaRPr sz="2400"/>
          </a:p>
        </p:txBody>
      </p:sp>
      <p:sp>
        <p:nvSpPr>
          <p:cNvPr id="1203703091" name="Textplatzhalter 6"/>
          <p:cNvSpPr>
            <a:spLocks noGrp="1"/>
          </p:cNvSpPr>
          <p:nvPr>
            <p:ph type="body" sz="quarter" idx="16"/>
          </p:nvPr>
        </p:nvSpPr>
        <p:spPr bwMode="auto">
          <a:xfrm>
            <a:off x="518317" y="1631156"/>
            <a:ext cx="3568820" cy="4569617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de-DE" sz="1400" b="1" i="0" u="none" strike="noStrike" cap="none" spc="0">
                <a:solidFill>
                  <a:schemeClr val="tx1"/>
                </a:solidFill>
                <a:latin typeface="Arial"/>
                <a:ea typeface="Arial"/>
                <a:cs typeface="Arial"/>
              </a:rPr>
              <a:t>Multithreading</a:t>
            </a:r>
            <a:endParaRPr sz="1400">
              <a:solidFill>
                <a:schemeClr val="tx1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Concurrent Execution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Allows multiple tasks to run simultaneously in a program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Increased Efficiency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Utilizes CPU resources better, reducing idle time</a:t>
            </a:r>
            <a:endParaRPr sz="1400" b="0" i="0" u="none" strike="noStrike" cap="none" spc="0">
              <a:solidFill>
                <a:srgbClr val="000000"/>
              </a:solidFill>
              <a:latin typeface="Arial"/>
              <a:cs typeface="Arial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Faster Performance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Helps improve application responsiveness and speed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</p:txBody>
      </p:sp>
      <p:sp>
        <p:nvSpPr>
          <p:cNvPr id="466852363" name="Textplatzhalter 6"/>
          <p:cNvSpPr>
            <a:spLocks noGrp="1"/>
          </p:cNvSpPr>
          <p:nvPr>
            <p:ph type="body" sz="quarter" idx="18"/>
          </p:nvPr>
        </p:nvSpPr>
        <p:spPr bwMode="auto">
          <a:xfrm>
            <a:off x="4312779" y="1631156"/>
            <a:ext cx="3568820" cy="4569617"/>
          </a:xfrm>
        </p:spPr>
        <p:txBody>
          <a:bodyPr vertOverflow="overflow" horzOverflow="overflow" vert="horz" wrap="square" lIns="0" tIns="0" rIns="360000" bIns="0" numCol="1" spcCol="0" rtlCol="0" fromWordArt="0" anchor="ctr" anchorCtr="0" forceAA="0" upright="0" compatLnSpc="0">
            <a:normAutofit/>
          </a:bodyPr>
          <a:lstStyle/>
          <a:p>
            <a:pPr>
              <a:lnSpc>
                <a:spcPct val="110000"/>
              </a:lnSpc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Pthreads</a:t>
            </a:r>
            <a:endParaRPr lang="de-DE"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</a:t>
            </a: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OSIX Threads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A standardized API for thread management</a:t>
            </a:r>
            <a:endParaRPr sz="1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Cross-Platform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Works on most Unix-like systems (Linux, macOS)</a:t>
            </a:r>
            <a:endParaRPr sz="1400" b="0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239821" marR="0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1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Thread Control</a:t>
            </a:r>
            <a:endParaRPr sz="1400" b="1" i="0" u="none" strike="noStrike" cap="none" spc="0">
              <a:solidFill>
                <a:srgbClr val="000000"/>
              </a:solidFill>
              <a:latin typeface="Times New Roman"/>
              <a:cs typeface="Times New Roman"/>
            </a:endParaRPr>
          </a:p>
          <a:p>
            <a:pPr marL="639871" marR="0" lvl="1" indent="-239821" algn="l" defTabSz="914400">
              <a:lnSpc>
                <a:spcPct val="110000"/>
              </a:lnSpc>
              <a:spcBef>
                <a:spcPts val="0"/>
              </a:spcBef>
              <a:spcAft>
                <a:spcPts val="1199"/>
              </a:spcAft>
              <a:buClr>
                <a:schemeClr val="tx2"/>
              </a:buClr>
              <a:buFont typeface="Arial"/>
              <a:buChar char="–"/>
              <a:defRPr/>
            </a:pPr>
            <a:r>
              <a:rPr lang="de-DE" sz="1400" b="0" i="0" u="none" strike="noStrike" cap="none" spc="0">
                <a:solidFill>
                  <a:srgbClr val="000000"/>
                </a:solidFill>
                <a:latin typeface="Arial"/>
                <a:ea typeface="Arial"/>
                <a:cs typeface="Arial"/>
              </a:rPr>
              <a:t>Provides tools for creating, managing, and synchronizing threads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385405205" name="Textplatzhalter 9"/>
          <p:cNvSpPr>
            <a:spLocks noGrp="1"/>
          </p:cNvSpPr>
          <p:nvPr>
            <p:ph type="body" sz="quarter" idx="37"/>
          </p:nvPr>
        </p:nvSpPr>
        <p:spPr bwMode="auto">
          <a:xfrm>
            <a:off x="518316" y="687597"/>
            <a:ext cx="6845104" cy="268583"/>
          </a:xfrm>
        </p:spPr>
        <p:txBody>
          <a:bodyPr wrap="square">
            <a:spAutoFit/>
          </a:bodyPr>
          <a:lstStyle>
            <a:lvl1pPr>
              <a:defRPr sz="1600">
                <a:solidFill>
                  <a:srgbClr val="041E42"/>
                </a:solidFill>
              </a:defRPr>
            </a:lvl1pPr>
          </a:lstStyle>
          <a:p>
            <a:pPr>
              <a:defRPr/>
            </a:pPr>
            <a:r>
              <a:rPr lang="de-DE" sz="1600" b="0" i="0" u="none" strike="noStrike" cap="none" spc="0">
                <a:solidFill>
                  <a:srgbClr val="041E42"/>
                </a:solidFill>
                <a:latin typeface="Arial"/>
                <a:ea typeface="Arial"/>
                <a:cs typeface="Arial"/>
              </a:rPr>
              <a:t>Overview</a:t>
            </a:r>
            <a:endParaRPr sz="1600"/>
          </a:p>
        </p:txBody>
      </p:sp>
      <p:pic>
        <p:nvPicPr>
          <p:cNvPr id="407721098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8107241" y="2230689"/>
            <a:ext cx="3568820" cy="337055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xmlns:p14="http://schemas.microsoft.com/office/powerpoint/2010/main" Requires="p159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FAU - Technische Fakultät">
  <a:themeElements>
    <a:clrScheme name="FAU - Grau">
      <a:dk1>
        <a:sysClr val="windowText" lastClr="000000"/>
      </a:dk1>
      <a:lt1>
        <a:srgbClr val="FFFFFF"/>
      </a:lt1>
      <a:dk2>
        <a:srgbClr val="8C9FB1"/>
      </a:dk2>
      <a:lt2>
        <a:srgbClr val="FFFFFF"/>
      </a:lt2>
      <a:accent1>
        <a:srgbClr val="7F7F7F"/>
      </a:accent1>
      <a:accent2>
        <a:srgbClr val="204251"/>
      </a:accent2>
      <a:accent3>
        <a:srgbClr val="2F586E"/>
      </a:accent3>
      <a:accent4>
        <a:srgbClr val="8C9FB1"/>
      </a:accent4>
      <a:accent5>
        <a:srgbClr val="C2D0DC"/>
      </a:accent5>
      <a:accent6>
        <a:srgbClr val="C7C7C7"/>
      </a:accent6>
      <a:hlink>
        <a:srgbClr val="2F586E"/>
      </a:hlink>
      <a:folHlink>
        <a:srgbClr val="000000"/>
      </a:folHlink>
    </a:clrScheme>
    <a:fontScheme name="FAU">
      <a:majorFont>
        <a:latin typeface="Arial"/>
        <a:ea typeface="Arial"/>
        <a:cs typeface="Arial"/>
      </a:majorFont>
      <a:minorFont>
        <a:latin typeface="Arial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prstGeom prst="rect">
          <a:avLst/>
        </a:prstGeom>
        <a:solidFill>
          <a:schemeClr val="accent6"/>
        </a:solidFill>
        <a:ln>
          <a:noFill/>
        </a:ln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auto">
        <a:prstGeom prst="rect">
          <a:avLst/>
        </a:prstGeom>
        <a:ln w="12700">
          <a:solidFill>
            <a:schemeClr val="accent6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prstGeom prst="rect">
          <a:avLst/>
        </a:prstGeom>
        <a:noFill/>
      </a:spPr>
      <a:bodyPr/>
      <a:lstStyle/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onlyoffice/8.3.2.19</Application>
  <PresentationFormat>On-screen Show (4:3)</PresentationFormat>
  <Paragraphs>0</Paragraphs>
  <Slides>60</Slides>
  <Notes>60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1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</vt:vector>
  </TitlesOfParts>
  <LinksUpToDate>0</LinksUpToDate>
  <SharedDoc>0</SharedDoc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Willkommen</dc:title>
  <dc:creator>Julia Gutschmidt</dc:creator>
  <cp:lastModifiedBy>Robert Kagan</cp:lastModifiedBy>
  <cp:revision>121</cp:revision>
  <dcterms:created xsi:type="dcterms:W3CDTF">2021-11-18T07:49:57Z</dcterms:created>
  <dcterms:modified xsi:type="dcterms:W3CDTF">2025-03-26T19:15:08Z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0x010100B7C64748B88E4F4A81E78C320064AA18</vt:lpwstr>
  </property>
</Properties>
</file>